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72" r:id="rId3"/>
    <p:sldId id="285" r:id="rId4"/>
    <p:sldId id="284" r:id="rId5"/>
    <p:sldId id="282" r:id="rId6"/>
    <p:sldId id="277" r:id="rId7"/>
    <p:sldId id="271" r:id="rId8"/>
    <p:sldId id="270" r:id="rId9"/>
    <p:sldId id="268" r:id="rId10"/>
    <p:sldId id="267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15787-A8CF-EFF2-BEB7-D4102BCEF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687" y="358523"/>
            <a:ext cx="2058524" cy="109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6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A972-FC90-5289-ADE7-7E3071C4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9BA4-712E-A0B1-3D87-1C0CAAF20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1722-3ABF-E9A9-42D7-CE1DAFB7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687E-C45E-A62E-4011-AAF92588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5C82E-38DD-B9DC-5793-A53C9184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1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24BA-9617-461F-F007-C60CE00F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5730C-D53D-9B1B-0D32-7101E8C80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6E4EB-7BE1-EFBE-F440-BAEF5F63C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863E9-7ACB-22EC-A5B8-926D2BA2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94C94-7089-BD18-0D15-EC9F0DD3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3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C10F-4A4F-E6AA-83A7-9335EAB46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4FCB-8F73-782C-DDC2-5D10A9A7B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5FD4-3887-6E09-8E1E-81459DFB1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E0ED-4C1B-C386-7696-97A1EE13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5AFDB-7C18-8432-7418-076C7947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58580-2A7D-62AF-A80B-D8B9E6F8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248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4346-CB32-2793-1838-8318568A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30687-C8E8-0E28-54E9-910276851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03EFC6-A962-FC7B-8512-6F6D307ED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F6816-3705-7B0E-7FD8-6863D7FA67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3C544-7391-CF0A-5176-B28760E0D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3CF3B-E331-FB39-56A3-7D6FDECB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35827-A5FB-0B49-ABD5-FA3F5E3E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7C2595-6AF5-F0CA-E21D-BC11719B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7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F08E-F907-86FA-B503-C817B3B6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17313-BC8B-1C69-1A70-A0795FA00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10411-DBA3-F5BC-0CFA-924E07EB7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7D574-81B1-C40A-6B3F-C89BB3D4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9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BBF40-B9D8-3CD0-6F8B-0ADFA6FC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FBCC1-2042-DC93-0F85-5CCDFA5C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71450-FAF3-839E-D897-232C6733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75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AC5C-E1CA-9CFF-8AAC-7B1F7856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98406-385D-15EE-C1D1-98A826EE4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783BD-66F5-5A53-808B-D49F61399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47047-7BF5-C685-CD31-53755B7D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B7D87-84C7-FF25-B390-64838B81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29768-89AD-1300-7FF0-B4CE6DD2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772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74DC-A1EC-BD15-F064-FEA1E50A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6AA5DB-695D-356B-8D05-C757802DD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668A6-807B-9730-E742-09CDED9B5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F8905-DB65-605D-A32A-61A4A210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B38A0-EA09-9FB5-7EBE-D9881941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0DD8-B4CD-5259-821B-AA140E84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8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413D-2335-040E-C24D-6267913B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FBB44-6B1D-22E4-1426-FD394E27C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AA4B8-44EA-156A-3741-2887B77D5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F235E-4985-4A93-3D4C-359A8812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43EAB-F82A-AD7D-A87A-F1795BBE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74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17E38-B3A2-1C5F-7005-4C37EA3354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D64B6-F5EF-2DDD-FE08-4E09FCFC0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BC64D-BAA1-62CC-7F60-E3CEDE21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3309F-4272-DAE1-E132-EF6B74A5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D1692-F0C6-CF22-7D42-44E96570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8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accent3"/>
              </a:buCl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2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1" cap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7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1800">
                <a:solidFill>
                  <a:schemeClr val="accent2"/>
                </a:solidFill>
              </a:defRPr>
            </a:lvl1pPr>
            <a:lvl2pPr>
              <a:buClr>
                <a:schemeClr val="accent3"/>
              </a:buClr>
              <a:defRPr sz="1600"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 sz="1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4pPr>
            <a:lvl5pPr>
              <a:buClr>
                <a:schemeClr val="accent3"/>
              </a:buClr>
              <a:defRPr sz="1200">
                <a:solidFill>
                  <a:schemeClr val="accent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7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7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7010" y="6041364"/>
            <a:ext cx="2069407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1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4746568"/>
            <a:ext cx="8463619" cy="129479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7011" y="6041364"/>
            <a:ext cx="1730936" cy="365125"/>
          </a:xfrm>
        </p:spPr>
        <p:txBody>
          <a:bodyPr/>
          <a:lstStyle/>
          <a:p>
            <a:fld id="{F21F0164-A4D6-40ED-B225-8DF76C15616F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Babergh and Mid Suffolk District Councils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09B26-CA51-414D-A803-92321D24264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White and yellow flowers">
            <a:extLst>
              <a:ext uri="{FF2B5EF4-FFF2-40B4-BE49-F238E27FC236}">
                <a16:creationId xmlns:a16="http://schemas.microsoft.com/office/drawing/2014/main" id="{C175891C-2532-7B51-45FF-2C16A0C41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0" y="816638"/>
            <a:ext cx="8119187" cy="3846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001842"/>
            <a:ext cx="8463619" cy="566738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2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03A90-F4BD-0B71-FFE5-651286BE3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92CEF-D4C7-BD5C-B99A-C5A76ABDA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1C548-D878-8C3D-C97B-4C3E0F9C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D0A7-E3A6-62EC-6FE7-28BD253A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0C1E-98D6-A374-E464-30441E43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2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4"/>
            <a:ext cx="203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F0164-A4D6-40ED-B225-8DF76C15616F}" type="datetimeFigureOut">
              <a:rPr lang="en-GB" smtClean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Babergh and Mid Suffolk District Councils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687" y="6041364"/>
            <a:ext cx="970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609B26-CA51-414D-A803-92321D24264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" name="Picture 19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EC457AE0-06D1-FC27-F901-543E45A21D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105" y="812239"/>
            <a:ext cx="2178904" cy="8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8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74782-630B-917C-4319-448CCB0B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2E186-910E-E787-9DAC-A31B910A5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91A06-7F46-047C-0AFA-771019EF6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0F250C-1DF9-4C35-AF20-0C8288F64960}" type="datetimeFigureOut">
              <a:rPr lang="en-GB" smtClean="0"/>
              <a:t>23/07/2024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AE722-51A9-6177-7B49-CB13EEF25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0033-D819-D54A-CEFE-953603CE8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3C91E-1E07-4460-BC85-78EE1F531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83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5.svg"/><Relationship Id="rId4" Type="http://schemas.openxmlformats.org/officeDocument/2006/relationships/image" Target="../media/image8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EC517-3E0D-78AA-C7A8-ACD7B637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191" y="2108200"/>
            <a:ext cx="8463617" cy="1320800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Babergh </a:t>
            </a:r>
            <a:br>
              <a:rPr lang="en-GB" sz="4900" dirty="0"/>
            </a:br>
            <a:r>
              <a:rPr lang="en-GB" sz="4900" dirty="0"/>
              <a:t>Tenant Dashboard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May 2024 - September 2023 </a:t>
            </a:r>
          </a:p>
        </p:txBody>
      </p:sp>
    </p:spTree>
    <p:extLst>
      <p:ext uri="{BB962C8B-B14F-4D97-AF65-F5344CB8AC3E}">
        <p14:creationId xmlns:p14="http://schemas.microsoft.com/office/powerpoint/2010/main" val="224287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FFDC-E81D-3F4A-B559-FA3A77FA7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AE90D-4A77-92EC-C01D-939CAD14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CC100-3B9E-3B4D-B8FF-7013FD33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1E0C1-072C-2740-7C16-377AEC25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520" y="5216506"/>
            <a:ext cx="485843" cy="266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78973C-32E7-1416-B3F5-F545E15148A6}"/>
              </a:ext>
            </a:extLst>
          </p:cNvPr>
          <p:cNvSpPr txBox="1"/>
          <p:nvPr/>
        </p:nvSpPr>
        <p:spPr>
          <a:xfrm>
            <a:off x="6650520" y="5216506"/>
            <a:ext cx="62997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71653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/>
              <a:t>Babergh District Council – May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97" y="5304883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2514329" y="1126039"/>
          <a:ext cx="6174360" cy="51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879667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MAY2024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2024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96.39%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8" name="Graphic 7" descr="Arrow: Rotate right with solid fill">
            <a:extLst>
              <a:ext uri="{FF2B5EF4-FFF2-40B4-BE49-F238E27FC236}">
                <a16:creationId xmlns:a16="http://schemas.microsoft.com/office/drawing/2014/main" id="{F383FB1E-2F6E-8B69-9D71-1BCC6678B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76767" y="3264252"/>
            <a:ext cx="349577" cy="349577"/>
          </a:xfrm>
          <a:prstGeom prst="rect">
            <a:avLst/>
          </a:prstGeom>
        </p:spPr>
      </p:pic>
      <p:pic>
        <p:nvPicPr>
          <p:cNvPr id="11" name="Graphic 10" descr="Arrow: Rotate right with solid fill">
            <a:extLst>
              <a:ext uri="{FF2B5EF4-FFF2-40B4-BE49-F238E27FC236}">
                <a16:creationId xmlns:a16="http://schemas.microsoft.com/office/drawing/2014/main" id="{9058ACC3-F52F-0A6B-935B-B74985942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91718" y="5949852"/>
            <a:ext cx="349577" cy="349577"/>
          </a:xfrm>
          <a:prstGeom prst="rect">
            <a:avLst/>
          </a:prstGeom>
        </p:spPr>
      </p:pic>
      <p:pic>
        <p:nvPicPr>
          <p:cNvPr id="14" name="Graphic 13" descr="Arrow: Rotate right with solid fill">
            <a:extLst>
              <a:ext uri="{FF2B5EF4-FFF2-40B4-BE49-F238E27FC236}">
                <a16:creationId xmlns:a16="http://schemas.microsoft.com/office/drawing/2014/main" id="{CE35242B-63C2-AC13-B8E0-F355D51B1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86406" y="5159484"/>
            <a:ext cx="349577" cy="349577"/>
          </a:xfrm>
          <a:prstGeom prst="rect">
            <a:avLst/>
          </a:prstGeom>
        </p:spPr>
      </p:pic>
      <p:pic>
        <p:nvPicPr>
          <p:cNvPr id="15" name="Graphic 14" descr="Arrow: Rotate right with solid fill">
            <a:extLst>
              <a:ext uri="{FF2B5EF4-FFF2-40B4-BE49-F238E27FC236}">
                <a16:creationId xmlns:a16="http://schemas.microsoft.com/office/drawing/2014/main" id="{40EE6EE2-1A3C-72F9-62FB-AD87CD790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97134" y="4809907"/>
            <a:ext cx="349577" cy="349577"/>
          </a:xfrm>
          <a:prstGeom prst="rect">
            <a:avLst/>
          </a:prstGeom>
        </p:spPr>
      </p:pic>
      <p:pic>
        <p:nvPicPr>
          <p:cNvPr id="16" name="Graphic 15" descr="Arrow: Rotate right with solid fill">
            <a:extLst>
              <a:ext uri="{FF2B5EF4-FFF2-40B4-BE49-F238E27FC236}">
                <a16:creationId xmlns:a16="http://schemas.microsoft.com/office/drawing/2014/main" id="{FE8B22B7-4284-7738-1D64-298D85462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73502" y="4392841"/>
            <a:ext cx="349577" cy="349577"/>
          </a:xfrm>
          <a:prstGeom prst="rect">
            <a:avLst/>
          </a:prstGeom>
        </p:spPr>
      </p:pic>
      <p:pic>
        <p:nvPicPr>
          <p:cNvPr id="17" name="Graphic 16" descr="Arrow: Rotate right with solid fill">
            <a:extLst>
              <a:ext uri="{FF2B5EF4-FFF2-40B4-BE49-F238E27FC236}">
                <a16:creationId xmlns:a16="http://schemas.microsoft.com/office/drawing/2014/main" id="{B3FC3256-0AFD-BC0E-CB2F-AE139BEEF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8103" y="4019540"/>
            <a:ext cx="349577" cy="349577"/>
          </a:xfrm>
          <a:prstGeom prst="rect">
            <a:avLst/>
          </a:prstGeom>
        </p:spPr>
      </p:pic>
      <p:pic>
        <p:nvPicPr>
          <p:cNvPr id="18" name="Graphic 17" descr="Arrow: Rotate right with solid fill">
            <a:extLst>
              <a:ext uri="{FF2B5EF4-FFF2-40B4-BE49-F238E27FC236}">
                <a16:creationId xmlns:a16="http://schemas.microsoft.com/office/drawing/2014/main" id="{F95283DA-16CB-B988-03C5-F28CB846B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98103" y="3646239"/>
            <a:ext cx="349577" cy="349577"/>
          </a:xfrm>
          <a:prstGeom prst="rect">
            <a:avLst/>
          </a:prstGeom>
        </p:spPr>
      </p:pic>
      <p:pic>
        <p:nvPicPr>
          <p:cNvPr id="19" name="Graphic 18" descr="Arrow: Rotate right with solid fill">
            <a:extLst>
              <a:ext uri="{FF2B5EF4-FFF2-40B4-BE49-F238E27FC236}">
                <a16:creationId xmlns:a16="http://schemas.microsoft.com/office/drawing/2014/main" id="{00912AF4-EE0B-C664-B931-0F9A1291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204370" y="2879596"/>
            <a:ext cx="349577" cy="349577"/>
          </a:xfrm>
          <a:prstGeom prst="rect">
            <a:avLst/>
          </a:prstGeom>
        </p:spPr>
      </p:pic>
      <p:pic>
        <p:nvPicPr>
          <p:cNvPr id="20" name="Graphic 19" descr="Arrow: Rotate right with solid fill">
            <a:extLst>
              <a:ext uri="{FF2B5EF4-FFF2-40B4-BE49-F238E27FC236}">
                <a16:creationId xmlns:a16="http://schemas.microsoft.com/office/drawing/2014/main" id="{588349D2-AA4F-8A83-E0D5-33059A4536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64966" y="2473885"/>
            <a:ext cx="349577" cy="349577"/>
          </a:xfrm>
          <a:prstGeom prst="rect">
            <a:avLst/>
          </a:prstGeom>
        </p:spPr>
      </p:pic>
      <p:pic>
        <p:nvPicPr>
          <p:cNvPr id="21" name="Graphic 20" descr="Arrow: Rotate right with solid fill">
            <a:extLst>
              <a:ext uri="{FF2B5EF4-FFF2-40B4-BE49-F238E27FC236}">
                <a16:creationId xmlns:a16="http://schemas.microsoft.com/office/drawing/2014/main" id="{0A659A61-92C8-F783-EF7B-26534C0CE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73502" y="2090563"/>
            <a:ext cx="349577" cy="349577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FA5C563C-C47E-003B-C289-1D6A62970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70511" y="5545251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5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/>
              <a:t>Babergh District Council – April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485" y="1464403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604083" y="1173450"/>
          <a:ext cx="6174360" cy="551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879667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2024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surveys completed this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96.39%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96.39%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CB27CCCE-2701-BCDE-AA1B-3CDEFE07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1387" y="5588305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85F6B09A-5F3A-10DB-FD92-71693C2B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4865" y="4454086"/>
            <a:ext cx="349577" cy="349577"/>
          </a:xfrm>
          <a:prstGeom prst="rect">
            <a:avLst/>
          </a:prstGeom>
        </p:spPr>
      </p:pic>
      <p:pic>
        <p:nvPicPr>
          <p:cNvPr id="8" name="Graphic 7" descr="Arrow: Rotate right with solid fill">
            <a:extLst>
              <a:ext uri="{FF2B5EF4-FFF2-40B4-BE49-F238E27FC236}">
                <a16:creationId xmlns:a16="http://schemas.microsoft.com/office/drawing/2014/main" id="{F383FB1E-2F6E-8B69-9D71-1BCC6678B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307376" y="3268629"/>
            <a:ext cx="349577" cy="349577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74BB2F9F-1890-40CD-BAD1-D3A586FE2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61385" y="2123934"/>
            <a:ext cx="349577" cy="3495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964E0C4-0448-EB68-97B5-21D9AE46D0B3}"/>
              </a:ext>
            </a:extLst>
          </p:cNvPr>
          <p:cNvSpPr/>
          <p:nvPr/>
        </p:nvSpPr>
        <p:spPr>
          <a:xfrm>
            <a:off x="7161307" y="3040380"/>
            <a:ext cx="3989070" cy="31430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48A37-0C3A-8C89-D78B-40BDAA6D671A}"/>
              </a:ext>
            </a:extLst>
          </p:cNvPr>
          <p:cNvSpPr txBox="1"/>
          <p:nvPr/>
        </p:nvSpPr>
        <p:spPr>
          <a:xfrm>
            <a:off x="7458890" y="3748902"/>
            <a:ext cx="3691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 completed a data cleanse of our fire risk certification against the data that we hold within our systems. We found that 3 buildings expiry dates were exceeded. These buildings have now been booked in with our Fire Risk Assessment Contractor.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234213-ECCE-9AEC-FD5C-2FEEB8EC93A6}"/>
              </a:ext>
            </a:extLst>
          </p:cNvPr>
          <p:cNvSpPr txBox="1"/>
          <p:nvPr/>
        </p:nvSpPr>
        <p:spPr>
          <a:xfrm>
            <a:off x="7338463" y="3303270"/>
            <a:ext cx="36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Fire Risk Assessments</a:t>
            </a:r>
          </a:p>
        </p:txBody>
      </p:sp>
      <p:pic>
        <p:nvPicPr>
          <p:cNvPr id="15" name="Graphic 14" descr="Arrow: Rotate right with solid fill">
            <a:extLst>
              <a:ext uri="{FF2B5EF4-FFF2-40B4-BE49-F238E27FC236}">
                <a16:creationId xmlns:a16="http://schemas.microsoft.com/office/drawing/2014/main" id="{A888FD9A-9F7B-2BFC-E929-60AF9BEE8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261384" y="2491250"/>
            <a:ext cx="349577" cy="349577"/>
          </a:xfrm>
          <a:prstGeom prst="rect">
            <a:avLst/>
          </a:prstGeom>
        </p:spPr>
      </p:pic>
      <p:pic>
        <p:nvPicPr>
          <p:cNvPr id="16" name="Graphic 15" descr="Arrow: Rotate right with solid fill">
            <a:extLst>
              <a:ext uri="{FF2B5EF4-FFF2-40B4-BE49-F238E27FC236}">
                <a16:creationId xmlns:a16="http://schemas.microsoft.com/office/drawing/2014/main" id="{AD068157-297C-0908-AEB8-0266CB949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294864" y="2933108"/>
            <a:ext cx="349577" cy="349577"/>
          </a:xfrm>
          <a:prstGeom prst="rect">
            <a:avLst/>
          </a:prstGeom>
        </p:spPr>
      </p:pic>
      <p:pic>
        <p:nvPicPr>
          <p:cNvPr id="17" name="Graphic 16" descr="Arrow: Rotate right with solid fill">
            <a:extLst>
              <a:ext uri="{FF2B5EF4-FFF2-40B4-BE49-F238E27FC236}">
                <a16:creationId xmlns:a16="http://schemas.microsoft.com/office/drawing/2014/main" id="{39EA2B88-1909-0856-76D7-BC13048B1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1384" y="3729949"/>
            <a:ext cx="349577" cy="349577"/>
          </a:xfrm>
          <a:prstGeom prst="rect">
            <a:avLst/>
          </a:prstGeom>
        </p:spPr>
      </p:pic>
      <p:pic>
        <p:nvPicPr>
          <p:cNvPr id="18" name="Graphic 17" descr="Arrow: Rotate right with solid fill">
            <a:extLst>
              <a:ext uri="{FF2B5EF4-FFF2-40B4-BE49-F238E27FC236}">
                <a16:creationId xmlns:a16="http://schemas.microsoft.com/office/drawing/2014/main" id="{DBBEAE9D-8A96-C330-85F8-E5DD412B4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282720" y="4046340"/>
            <a:ext cx="349577" cy="349577"/>
          </a:xfrm>
          <a:prstGeom prst="rect">
            <a:avLst/>
          </a:prstGeom>
        </p:spPr>
      </p:pic>
      <p:pic>
        <p:nvPicPr>
          <p:cNvPr id="19" name="Graphic 1" descr="Arrow: Slight curve with solid fill">
            <a:extLst>
              <a:ext uri="{FF2B5EF4-FFF2-40B4-BE49-F238E27FC236}">
                <a16:creationId xmlns:a16="http://schemas.microsoft.com/office/drawing/2014/main" id="{85B61154-9A15-DADE-C8E6-79C45DFED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61383" y="6335829"/>
            <a:ext cx="349577" cy="349577"/>
          </a:xfrm>
          <a:prstGeom prst="rect">
            <a:avLst/>
          </a:prstGeom>
        </p:spPr>
      </p:pic>
      <p:pic>
        <p:nvPicPr>
          <p:cNvPr id="21" name="Graphic 1" descr="Arrow: Slight curve with solid fill">
            <a:extLst>
              <a:ext uri="{FF2B5EF4-FFF2-40B4-BE49-F238E27FC236}">
                <a16:creationId xmlns:a16="http://schemas.microsoft.com/office/drawing/2014/main" id="{03211DF2-794A-FBF1-AB70-2DC3E9800D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242068" y="4838476"/>
            <a:ext cx="349577" cy="349577"/>
          </a:xfrm>
          <a:prstGeom prst="rect">
            <a:avLst/>
          </a:prstGeom>
        </p:spPr>
      </p:pic>
      <p:pic>
        <p:nvPicPr>
          <p:cNvPr id="20" name="Graphic 19" descr="Arrow: Rotate right with solid fill">
            <a:extLst>
              <a:ext uri="{FF2B5EF4-FFF2-40B4-BE49-F238E27FC236}">
                <a16:creationId xmlns:a16="http://schemas.microsoft.com/office/drawing/2014/main" id="{7CFFE437-E39B-4AE6-7070-CAE5B0A20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278030" y="5947003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/>
              <a:t>Babergh District Council – March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307" y="1479450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704254" y="1127592"/>
          <a:ext cx="6165176" cy="5512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879667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16482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2024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surveys completed this month</a:t>
                      </a:r>
                    </a:p>
                    <a:p>
                      <a:pPr algn="ctr"/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Arial"/>
                          <a:cs typeface="Arial"/>
                        </a:rPr>
                        <a:t>No surveys completed this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98.82%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96.39%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CB27CCCE-2701-BCDE-AA1B-3CDEFE07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7855" y="5931017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85F6B09A-5F3A-10DB-FD92-71693C2B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3371" y="2108536"/>
            <a:ext cx="349577" cy="3495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8E0AA0-5827-082C-5FB1-D7E035CAC94D}"/>
              </a:ext>
            </a:extLst>
          </p:cNvPr>
          <p:cNvSpPr/>
          <p:nvPr/>
        </p:nvSpPr>
        <p:spPr>
          <a:xfrm>
            <a:off x="7161307" y="3040380"/>
            <a:ext cx="3989070" cy="31430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3E36E-7586-145E-1D27-BBE8A1640784}"/>
              </a:ext>
            </a:extLst>
          </p:cNvPr>
          <p:cNvSpPr txBox="1"/>
          <p:nvPr/>
        </p:nvSpPr>
        <p:spPr>
          <a:xfrm>
            <a:off x="7458890" y="3748902"/>
            <a:ext cx="3691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We completed a data cleanse of our fire risk certification against the data that we hold within our systems. We found that 3 buildings expiry dates were exceeded. These buildings have now been booked in with our Fire Risk Assessment Contractor.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80462-E54B-7599-6CA3-5CFD37CF0CED}"/>
              </a:ext>
            </a:extLst>
          </p:cNvPr>
          <p:cNvSpPr txBox="1"/>
          <p:nvPr/>
        </p:nvSpPr>
        <p:spPr>
          <a:xfrm>
            <a:off x="7338463" y="3303270"/>
            <a:ext cx="369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Fire Risk Assessments</a:t>
            </a:r>
          </a:p>
        </p:txBody>
      </p:sp>
      <p:pic>
        <p:nvPicPr>
          <p:cNvPr id="16" name="Graphic 15" descr="Arrow: Rotate right with solid fill">
            <a:extLst>
              <a:ext uri="{FF2B5EF4-FFF2-40B4-BE49-F238E27FC236}">
                <a16:creationId xmlns:a16="http://schemas.microsoft.com/office/drawing/2014/main" id="{5C0D22E5-660C-5A5A-73C0-789E84E61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8745" y="2479866"/>
            <a:ext cx="349577" cy="349577"/>
          </a:xfrm>
          <a:prstGeom prst="rect">
            <a:avLst/>
          </a:prstGeom>
        </p:spPr>
      </p:pic>
      <p:pic>
        <p:nvPicPr>
          <p:cNvPr id="17" name="Graphic 16" descr="Arrow: Rotate right with solid fill">
            <a:extLst>
              <a:ext uri="{FF2B5EF4-FFF2-40B4-BE49-F238E27FC236}">
                <a16:creationId xmlns:a16="http://schemas.microsoft.com/office/drawing/2014/main" id="{A7A1D8B3-62A4-13E2-2E35-5446AD23F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8745" y="2924920"/>
            <a:ext cx="349577" cy="349577"/>
          </a:xfrm>
          <a:prstGeom prst="rect">
            <a:avLst/>
          </a:prstGeom>
        </p:spPr>
      </p:pic>
      <p:pic>
        <p:nvPicPr>
          <p:cNvPr id="18" name="Graphic 17" descr="Arrow: Rotate right with solid fill">
            <a:extLst>
              <a:ext uri="{FF2B5EF4-FFF2-40B4-BE49-F238E27FC236}">
                <a16:creationId xmlns:a16="http://schemas.microsoft.com/office/drawing/2014/main" id="{D92B266C-CFD3-2D75-C135-E9174FB17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7140" y="3268460"/>
            <a:ext cx="349577" cy="349577"/>
          </a:xfrm>
          <a:prstGeom prst="rect">
            <a:avLst/>
          </a:prstGeom>
        </p:spPr>
      </p:pic>
      <p:pic>
        <p:nvPicPr>
          <p:cNvPr id="19" name="Graphic 18" descr="Arrow: Rotate right with solid fill">
            <a:extLst>
              <a:ext uri="{FF2B5EF4-FFF2-40B4-BE49-F238E27FC236}">
                <a16:creationId xmlns:a16="http://schemas.microsoft.com/office/drawing/2014/main" id="{32E9D0B8-4F1F-ABB8-77AB-032778C37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8884" y="3659239"/>
            <a:ext cx="349577" cy="349577"/>
          </a:xfrm>
          <a:prstGeom prst="rect">
            <a:avLst/>
          </a:prstGeom>
        </p:spPr>
      </p:pic>
      <p:pic>
        <p:nvPicPr>
          <p:cNvPr id="20" name="Graphic 19" descr="Arrow: Rotate right with solid fill">
            <a:extLst>
              <a:ext uri="{FF2B5EF4-FFF2-40B4-BE49-F238E27FC236}">
                <a16:creationId xmlns:a16="http://schemas.microsoft.com/office/drawing/2014/main" id="{E578F8A9-7B4A-056E-6F9A-23ABF3BE2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398745" y="4057150"/>
            <a:ext cx="349577" cy="349577"/>
          </a:xfrm>
          <a:prstGeom prst="rect">
            <a:avLst/>
          </a:prstGeom>
        </p:spPr>
      </p:pic>
      <p:pic>
        <p:nvPicPr>
          <p:cNvPr id="21" name="Graphic 20" descr="Arrow: Rotate right with solid fill">
            <a:extLst>
              <a:ext uri="{FF2B5EF4-FFF2-40B4-BE49-F238E27FC236}">
                <a16:creationId xmlns:a16="http://schemas.microsoft.com/office/drawing/2014/main" id="{D1AA1E6B-AC5B-6FD3-27BB-F073FB380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405618" y="4371916"/>
            <a:ext cx="349577" cy="349577"/>
          </a:xfrm>
          <a:prstGeom prst="rect">
            <a:avLst/>
          </a:prstGeom>
        </p:spPr>
      </p:pic>
      <p:pic>
        <p:nvPicPr>
          <p:cNvPr id="22" name="Graphic 21" descr="Arrow: Rotate right with solid fill">
            <a:extLst>
              <a:ext uri="{FF2B5EF4-FFF2-40B4-BE49-F238E27FC236}">
                <a16:creationId xmlns:a16="http://schemas.microsoft.com/office/drawing/2014/main" id="{13E71510-80A3-F06B-FDB5-16DC15EB5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6403367" y="4739502"/>
            <a:ext cx="349577" cy="349577"/>
          </a:xfrm>
          <a:prstGeom prst="rect">
            <a:avLst/>
          </a:prstGeom>
        </p:spPr>
      </p:pic>
      <p:pic>
        <p:nvPicPr>
          <p:cNvPr id="23" name="Graphic 22" descr="Arrow: Rotate right with solid fill">
            <a:extLst>
              <a:ext uri="{FF2B5EF4-FFF2-40B4-BE49-F238E27FC236}">
                <a16:creationId xmlns:a16="http://schemas.microsoft.com/office/drawing/2014/main" id="{23923AA5-3A61-90F7-78D9-D10BD77D9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7855" y="6301184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4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3F210-BBEA-4B72-309F-F88191F31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9BF5-62F1-C6CC-CE2E-FC74223EA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16D20-4CBB-2642-6B28-F6694F07B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/>
              <a:t>Babergh District Council - February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2F26D8-9EA8-CCC5-2654-12D08239577F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FBC752A0-87D1-79BA-13D4-7B731D250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268" y="5345049"/>
            <a:ext cx="1351976" cy="13560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FBCC63-9FF5-5438-83B3-2D0BC6676E1F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F146B4F3-4588-EFFB-66C2-B9BD6AD40CDD}"/>
              </a:ext>
            </a:extLst>
          </p:cNvPr>
          <p:cNvGraphicFramePr>
            <a:graphicFrameLocks noGrp="1"/>
          </p:cNvGraphicFramePr>
          <p:nvPr/>
        </p:nvGraphicFramePr>
        <p:xfrm>
          <a:off x="2273886" y="1163191"/>
          <a:ext cx="6406075" cy="526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201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1053164">
                  <a:extLst>
                    <a:ext uri="{9D8B030D-6E8A-4147-A177-3AD203B41FA5}">
                      <a16:colId xmlns:a16="http://schemas.microsoft.com/office/drawing/2014/main" val="4137540714"/>
                    </a:ext>
                  </a:extLst>
                </a:gridCol>
                <a:gridCol w="1053164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711155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96391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/>
                          <a:cs typeface="Arial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/>
                          <a:cs typeface="Arial"/>
                        </a:rPr>
                        <a:t>FEBRUARY 2024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/>
                          <a:cs typeface="Arial"/>
                        </a:rPr>
                        <a:t>JANUARY 2024</a:t>
                      </a:r>
                      <a:endParaRPr lang="en-GB" dirty="0">
                        <a:latin typeface="Arial"/>
                        <a:cs typeface="Arial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>
                          <a:latin typeface="Arial"/>
                          <a:cs typeface="Arial"/>
                        </a:rPr>
                        <a:t>TARGET </a:t>
                      </a:r>
                      <a:endParaRPr lang="en-GB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/>
                          <a:cs typeface="Arial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93455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/>
                          <a:cs typeface="Arial"/>
                        </a:rPr>
                        <a:t>Number of (total) repairs logged</a:t>
                      </a:r>
                      <a:endParaRPr lang="en-GB" sz="9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664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4021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Number of repairs completed</a:t>
                      </a:r>
                      <a:endParaRPr lang="en-GB" sz="9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Number of repairs outstanding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Tenant satisfaction with repairs % </a:t>
                      </a:r>
                      <a:endParaRPr lang="en-GB" sz="9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Average time to complete &amp; close repair (days)</a:t>
                      </a:r>
                      <a:endParaRPr lang="en-GB" sz="9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Number of housing complaints received</a:t>
                      </a:r>
                      <a:endParaRPr lang="en-GB" sz="9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Complaints resolved within timescale</a:t>
                      </a:r>
                      <a:endParaRPr lang="en-GB" sz="9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36.85%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/>
                          <a:cs typeface="Arial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Tenant satisfaction with ASB handling </a:t>
                      </a:r>
                      <a:endParaRPr lang="en-GB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Arial"/>
                          <a:cs typeface="Arial"/>
                        </a:rPr>
                        <a:t>No surveys completed this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Gas safety</a:t>
                      </a:r>
                      <a:r>
                        <a:rPr lang="en-GB" sz="900" b="1" baseline="0" dirty="0">
                          <a:latin typeface="Arial"/>
                          <a:cs typeface="Arial"/>
                        </a:rPr>
                        <a:t> compliance %</a:t>
                      </a:r>
                      <a:endParaRPr lang="en-GB" sz="9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98.82%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96.97%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/>
                          <a:cs typeface="Arial"/>
                        </a:rPr>
                        <a:t>Fire safety</a:t>
                      </a:r>
                      <a:r>
                        <a:rPr lang="en-GB" sz="900" b="1" baseline="0" dirty="0">
                          <a:latin typeface="Arial"/>
                          <a:cs typeface="Arial"/>
                        </a:rPr>
                        <a:t> compliance %</a:t>
                      </a:r>
                      <a:endParaRPr lang="en-GB" sz="90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4" name="Graphic 13" descr="Arrow: Slight curve with solid fill">
            <a:extLst>
              <a:ext uri="{FF2B5EF4-FFF2-40B4-BE49-F238E27FC236}">
                <a16:creationId xmlns:a16="http://schemas.microsoft.com/office/drawing/2014/main" id="{A4034BFC-EE3B-C9CC-AECE-890C9955E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13000" y="6077775"/>
            <a:ext cx="349577" cy="349577"/>
          </a:xfrm>
          <a:prstGeom prst="rect">
            <a:avLst/>
          </a:prstGeom>
        </p:spPr>
      </p:pic>
      <p:pic>
        <p:nvPicPr>
          <p:cNvPr id="10" name="Graphic 9" descr="Arrow: Rotate right with solid fill">
            <a:extLst>
              <a:ext uri="{FF2B5EF4-FFF2-40B4-BE49-F238E27FC236}">
                <a16:creationId xmlns:a16="http://schemas.microsoft.com/office/drawing/2014/main" id="{5A66A470-758B-D434-B3AB-DA6D726FDF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096260" y="3318406"/>
            <a:ext cx="349577" cy="3495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E05B74-CCF1-41A8-74AD-4BE36A6412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2489" y="285298"/>
            <a:ext cx="2319511" cy="1121923"/>
          </a:xfrm>
          <a:prstGeom prst="rect">
            <a:avLst/>
          </a:prstGeom>
        </p:spPr>
      </p:pic>
      <p:pic>
        <p:nvPicPr>
          <p:cNvPr id="11" name="Graphic 10" descr="Arrow: Rotate right with solid fill">
            <a:extLst>
              <a:ext uri="{FF2B5EF4-FFF2-40B4-BE49-F238E27FC236}">
                <a16:creationId xmlns:a16="http://schemas.microsoft.com/office/drawing/2014/main" id="{96FB4514-154E-479D-F8DC-46D4ACD1D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1737" y="4446199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6D9C4358-A406-7F2A-F31E-C4CD9F980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1738" y="5673520"/>
            <a:ext cx="349577" cy="349577"/>
          </a:xfrm>
          <a:prstGeom prst="rect">
            <a:avLst/>
          </a:prstGeom>
        </p:spPr>
      </p:pic>
      <p:pic>
        <p:nvPicPr>
          <p:cNvPr id="15" name="Graphic 14" descr="Arrow: Rotate right with solid fill">
            <a:extLst>
              <a:ext uri="{FF2B5EF4-FFF2-40B4-BE49-F238E27FC236}">
                <a16:creationId xmlns:a16="http://schemas.microsoft.com/office/drawing/2014/main" id="{F08C7C86-2B5B-AFF6-37A8-ECC540F88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13000" y="2907235"/>
            <a:ext cx="349577" cy="349577"/>
          </a:xfrm>
          <a:prstGeom prst="rect">
            <a:avLst/>
          </a:prstGeom>
        </p:spPr>
      </p:pic>
      <p:pic>
        <p:nvPicPr>
          <p:cNvPr id="16" name="Graphic 15" descr="Arrow: Rotate right with solid fill">
            <a:extLst>
              <a:ext uri="{FF2B5EF4-FFF2-40B4-BE49-F238E27FC236}">
                <a16:creationId xmlns:a16="http://schemas.microsoft.com/office/drawing/2014/main" id="{4B3466F1-BCF5-294C-8BCB-3CE875475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3338">
            <a:off x="8148516" y="4823871"/>
            <a:ext cx="349577" cy="349577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18166167-856C-4878-F333-29BD2053C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94799">
            <a:off x="8111095" y="2518957"/>
            <a:ext cx="349577" cy="349577"/>
          </a:xfrm>
          <a:prstGeom prst="rect">
            <a:avLst/>
          </a:prstGeom>
        </p:spPr>
      </p:pic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AC59B090-FEC0-0E2D-5C73-B43376026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8097292" y="3682456"/>
            <a:ext cx="349577" cy="349577"/>
          </a:xfrm>
          <a:prstGeom prst="rect">
            <a:avLst/>
          </a:prstGeom>
        </p:spPr>
      </p:pic>
      <p:pic>
        <p:nvPicPr>
          <p:cNvPr id="17" name="Graphic 16" descr="Arrow: Rotate right with solid fill">
            <a:extLst>
              <a:ext uri="{FF2B5EF4-FFF2-40B4-BE49-F238E27FC236}">
                <a16:creationId xmlns:a16="http://schemas.microsoft.com/office/drawing/2014/main" id="{50BA8197-E01B-5464-435A-985FAE93BF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43338">
            <a:off x="8131736" y="4051309"/>
            <a:ext cx="349577" cy="349577"/>
          </a:xfrm>
          <a:prstGeom prst="rect">
            <a:avLst/>
          </a:prstGeom>
        </p:spPr>
      </p:pic>
      <p:pic>
        <p:nvPicPr>
          <p:cNvPr id="18" name="Graphic 17" descr="Arrow: Rotate right with solid fill">
            <a:extLst>
              <a:ext uri="{FF2B5EF4-FFF2-40B4-BE49-F238E27FC236}">
                <a16:creationId xmlns:a16="http://schemas.microsoft.com/office/drawing/2014/main" id="{909D288C-BE67-0FD6-2646-6B5D4DD40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19006" y="2149613"/>
            <a:ext cx="349577" cy="349577"/>
          </a:xfrm>
          <a:prstGeom prst="rect">
            <a:avLst/>
          </a:prstGeom>
        </p:spPr>
      </p:pic>
      <p:pic>
        <p:nvPicPr>
          <p:cNvPr id="19" name="Graphic 18" descr="Arrow: Slight curve with solid fill">
            <a:extLst>
              <a:ext uri="{FF2B5EF4-FFF2-40B4-BE49-F238E27FC236}">
                <a16:creationId xmlns:a16="http://schemas.microsoft.com/office/drawing/2014/main" id="{D8CD36B9-9548-BD69-CA2C-CE5637302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7964" y="5276295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/>
              <a:t>Babergh District Council – January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97" y="5304883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2514329" y="1126039"/>
          <a:ext cx="6174360" cy="51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879667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2024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2023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CB27CCCE-2701-BCDE-AA1B-3CDEFE07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6767" y="5576551"/>
            <a:ext cx="349577" cy="349577"/>
          </a:xfrm>
          <a:prstGeom prst="rect">
            <a:avLst/>
          </a:prstGeom>
        </p:spPr>
      </p:pic>
      <p:pic>
        <p:nvPicPr>
          <p:cNvPr id="9" name="Graphic 1" descr="Arrow: Slight curve with solid fill">
            <a:extLst>
              <a:ext uri="{FF2B5EF4-FFF2-40B4-BE49-F238E27FC236}">
                <a16:creationId xmlns:a16="http://schemas.microsoft.com/office/drawing/2014/main" id="{3C92C884-15C7-BE45-DC65-AF1680DE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0374" y="5931958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85F6B09A-5F3A-10DB-FD92-71693C2B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0374" y="4391305"/>
            <a:ext cx="349577" cy="349577"/>
          </a:xfrm>
          <a:prstGeom prst="rect">
            <a:avLst/>
          </a:prstGeom>
        </p:spPr>
      </p:pic>
      <p:pic>
        <p:nvPicPr>
          <p:cNvPr id="8" name="Graphic 7" descr="Arrow: Rotate right with solid fill">
            <a:extLst>
              <a:ext uri="{FF2B5EF4-FFF2-40B4-BE49-F238E27FC236}">
                <a16:creationId xmlns:a16="http://schemas.microsoft.com/office/drawing/2014/main" id="{F383FB1E-2F6E-8B69-9D71-1BCC6678B1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8176767" y="3264252"/>
            <a:ext cx="349577" cy="349577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74BB2F9F-1890-40CD-BAD1-D3A586FE2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0374" y="2851593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5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 err="1"/>
              <a:t>Babergh</a:t>
            </a:r>
            <a:r>
              <a:rPr lang="en-GB" sz="1600" dirty="0"/>
              <a:t> District Council – December 2023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97" y="5304883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2514329" y="1126039"/>
          <a:ext cx="6174360" cy="51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879667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2023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2023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174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233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latin typeface="Arial"/>
                          <a:cs typeface="Arial"/>
                        </a:rPr>
                        <a:t>76.24%</a:t>
                      </a:r>
                      <a:endParaRPr lang="en-GB" sz="105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0" name="Graphic 9" descr="Arrow: Rotate right with solid fill">
            <a:extLst>
              <a:ext uri="{FF2B5EF4-FFF2-40B4-BE49-F238E27FC236}">
                <a16:creationId xmlns:a16="http://schemas.microsoft.com/office/drawing/2014/main" id="{35EB2F2C-4874-2C40-E3A8-EC3301790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9393" y="2858820"/>
            <a:ext cx="349577" cy="349577"/>
          </a:xfrm>
          <a:prstGeom prst="rect">
            <a:avLst/>
          </a:prstGeom>
        </p:spPr>
      </p:pic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CB27CCCE-2701-BCDE-AA1B-3CDEFE07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6767" y="5576551"/>
            <a:ext cx="349577" cy="349577"/>
          </a:xfrm>
          <a:prstGeom prst="rect">
            <a:avLst/>
          </a:prstGeom>
        </p:spPr>
      </p:pic>
      <p:pic>
        <p:nvPicPr>
          <p:cNvPr id="9" name="Graphic 1" descr="Arrow: Slight curve with solid fill">
            <a:extLst>
              <a:ext uri="{FF2B5EF4-FFF2-40B4-BE49-F238E27FC236}">
                <a16:creationId xmlns:a16="http://schemas.microsoft.com/office/drawing/2014/main" id="{3C92C884-15C7-BE45-DC65-AF1680DE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0374" y="5931958"/>
            <a:ext cx="349577" cy="349577"/>
          </a:xfrm>
          <a:prstGeom prst="rect">
            <a:avLst/>
          </a:prstGeom>
        </p:spPr>
      </p:pic>
      <p:pic>
        <p:nvPicPr>
          <p:cNvPr id="11" name="Graphic 10" descr="Arrow: Rotate right with solid fill">
            <a:extLst>
              <a:ext uri="{FF2B5EF4-FFF2-40B4-BE49-F238E27FC236}">
                <a16:creationId xmlns:a16="http://schemas.microsoft.com/office/drawing/2014/main" id="{736AB4B8-4D56-25AC-3E15-B5F5221E6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8203490" y="4375562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C855C1B5-2CAF-BE2E-936B-3CD8476A7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8173441" y="3189041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7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 err="1"/>
              <a:t>Babergh</a:t>
            </a:r>
            <a:r>
              <a:rPr lang="en-GB" sz="1600" dirty="0"/>
              <a:t> District Council - November 2023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97" y="5304883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2514329" y="1126039"/>
          <a:ext cx="6174360" cy="51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917235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879667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2023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2023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348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538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213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latin typeface="Arial"/>
                          <a:cs typeface="Arial"/>
                        </a:rPr>
                        <a:t>76.24%</a:t>
                      </a:r>
                      <a:endParaRPr lang="en-GB" sz="1050" b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73.76%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CB27CCCE-2701-BCDE-AA1B-3CDEFE07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6767" y="5576551"/>
            <a:ext cx="349577" cy="349577"/>
          </a:xfrm>
          <a:prstGeom prst="rect">
            <a:avLst/>
          </a:prstGeom>
        </p:spPr>
      </p:pic>
      <p:pic>
        <p:nvPicPr>
          <p:cNvPr id="9" name="Graphic 1" descr="Arrow: Slight curve with solid fill">
            <a:extLst>
              <a:ext uri="{FF2B5EF4-FFF2-40B4-BE49-F238E27FC236}">
                <a16:creationId xmlns:a16="http://schemas.microsoft.com/office/drawing/2014/main" id="{3C92C884-15C7-BE45-DC65-AF1680DE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0374" y="5931958"/>
            <a:ext cx="349577" cy="349577"/>
          </a:xfrm>
          <a:prstGeom prst="rect">
            <a:avLst/>
          </a:prstGeom>
        </p:spPr>
      </p:pic>
      <p:pic>
        <p:nvPicPr>
          <p:cNvPr id="11" name="Graphic 10" descr="Arrow: Rotate right with solid fill">
            <a:extLst>
              <a:ext uri="{FF2B5EF4-FFF2-40B4-BE49-F238E27FC236}">
                <a16:creationId xmlns:a16="http://schemas.microsoft.com/office/drawing/2014/main" id="{4BD8B5F5-C21F-1DDE-C24B-5EEC05124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8173441" y="2770225"/>
            <a:ext cx="349577" cy="349577"/>
          </a:xfrm>
          <a:prstGeom prst="rect">
            <a:avLst/>
          </a:prstGeom>
        </p:spPr>
      </p:pic>
      <p:pic>
        <p:nvPicPr>
          <p:cNvPr id="10" name="Graphic 1" descr="Arrow: Slight curve with solid fill">
            <a:extLst>
              <a:ext uri="{FF2B5EF4-FFF2-40B4-BE49-F238E27FC236}">
                <a16:creationId xmlns:a16="http://schemas.microsoft.com/office/drawing/2014/main" id="{0FCC4C39-5D9B-0446-014A-767A800E59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150374" y="5110150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9ADAF9EA-11C9-301A-A1B8-23A962BEE7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8176766" y="3236626"/>
            <a:ext cx="349577" cy="349577"/>
          </a:xfrm>
          <a:prstGeom prst="rect">
            <a:avLst/>
          </a:prstGeom>
        </p:spPr>
      </p:pic>
      <p:pic>
        <p:nvPicPr>
          <p:cNvPr id="14" name="Graphic 13" descr="Arrow: Rotate right with solid fill">
            <a:extLst>
              <a:ext uri="{FF2B5EF4-FFF2-40B4-BE49-F238E27FC236}">
                <a16:creationId xmlns:a16="http://schemas.microsoft.com/office/drawing/2014/main" id="{EB4E9B3C-12E6-42B9-36A7-A6A613BE8C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8177713" y="4362607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0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EEA-7701-95B3-06D8-F2D016E54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4596" y="218115"/>
            <a:ext cx="5826719" cy="512777"/>
          </a:xfrm>
        </p:spPr>
        <p:txBody>
          <a:bodyPr/>
          <a:lstStyle/>
          <a:p>
            <a:pPr algn="l"/>
            <a:r>
              <a:rPr lang="en-GB" sz="2000" dirty="0"/>
              <a:t>Housing Performance Dashboard for Tenants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50768-FB15-91F5-5B74-522F44A78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74" y="660673"/>
            <a:ext cx="5826719" cy="371174"/>
          </a:xfrm>
        </p:spPr>
        <p:txBody>
          <a:bodyPr>
            <a:normAutofit/>
          </a:bodyPr>
          <a:lstStyle/>
          <a:p>
            <a:pPr algn="l"/>
            <a:r>
              <a:rPr lang="en-GB" sz="1600" dirty="0" err="1"/>
              <a:t>Babergh</a:t>
            </a:r>
            <a:r>
              <a:rPr lang="en-GB" sz="1600" dirty="0"/>
              <a:t> District Council - October 2023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9B2916-9789-72E8-83EB-9053D4A14689}"/>
              </a:ext>
            </a:extLst>
          </p:cNvPr>
          <p:cNvSpPr txBox="1">
            <a:spLocks/>
          </p:cNvSpPr>
          <p:nvPr/>
        </p:nvSpPr>
        <p:spPr>
          <a:xfrm>
            <a:off x="2688151" y="3519261"/>
            <a:ext cx="5826719" cy="2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1" i="0" u="none" strike="noStrike" kern="1200" cap="none" spc="0" normalizeH="0" baseline="0" noProof="0" dirty="0">
              <a:ln>
                <a:noFill/>
              </a:ln>
              <a:solidFill>
                <a:srgbClr val="A8328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Picture 5" descr="A white circle with a check mark in it&#10;&#10;Description automatically generated">
            <a:extLst>
              <a:ext uri="{FF2B5EF4-FFF2-40B4-BE49-F238E27FC236}">
                <a16:creationId xmlns:a16="http://schemas.microsoft.com/office/drawing/2014/main" id="{599C293D-DBA5-D744-D1EF-15E144C2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97" y="5304883"/>
            <a:ext cx="1351976" cy="1356098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8CEC9077-C3A7-404F-A11E-C6C6BDF1E027}"/>
              </a:ext>
            </a:extLst>
          </p:cNvPr>
          <p:cNvGraphicFramePr>
            <a:graphicFrameLocks noGrp="1"/>
          </p:cNvGraphicFramePr>
          <p:nvPr/>
        </p:nvGraphicFramePr>
        <p:xfrm>
          <a:off x="2514329" y="1126039"/>
          <a:ext cx="6174360" cy="516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676">
                  <a:extLst>
                    <a:ext uri="{9D8B030D-6E8A-4147-A177-3AD203B41FA5}">
                      <a16:colId xmlns:a16="http://schemas.microsoft.com/office/drawing/2014/main" val="2071307775"/>
                    </a:ext>
                  </a:extLst>
                </a:gridCol>
                <a:gridCol w="829339">
                  <a:extLst>
                    <a:ext uri="{9D8B030D-6E8A-4147-A177-3AD203B41FA5}">
                      <a16:colId xmlns:a16="http://schemas.microsoft.com/office/drawing/2014/main" val="2415685359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241540144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863179693"/>
                    </a:ext>
                  </a:extLst>
                </a:gridCol>
                <a:gridCol w="625666">
                  <a:extLst>
                    <a:ext uri="{9D8B030D-6E8A-4147-A177-3AD203B41FA5}">
                      <a16:colId xmlns:a16="http://schemas.microsoft.com/office/drawing/2014/main" val="2429974654"/>
                    </a:ext>
                  </a:extLst>
                </a:gridCol>
              </a:tblGrid>
              <a:tr h="5489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YOU’D LIKE TO KNOW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2023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2023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</a:t>
                      </a:r>
                    </a:p>
                  </a:txBody>
                  <a:tcPr marL="108000" marR="108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TREND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90486161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(total) repairs logged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348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210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589182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completed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538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438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91979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repairs outstanding in October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213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7503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repairs % 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32228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Repairs completed on first visit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73.76%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81.7%</a:t>
                      </a:r>
                      <a:endParaRPr lang="en-GB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8828328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time to complete &amp; close repair (days)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46457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housing complaints received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1419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Complaints resolved within timescale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13443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Anti-Social Behaviour (ASB) cases raised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009737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Tenant satisfaction with ASB handling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881515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315004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safety</a:t>
                      </a:r>
                      <a:r>
                        <a:rPr lang="en-GB" sz="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 %</a:t>
                      </a:r>
                      <a:endParaRPr lang="en-GB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/>
                          <a:cs typeface="Arial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5320217"/>
                  </a:ext>
                </a:extLst>
              </a:tr>
            </a:tbl>
          </a:graphicData>
        </a:graphic>
      </p:graphicFrame>
      <p:pic>
        <p:nvPicPr>
          <p:cNvPr id="10" name="Graphic 9" descr="Arrow: Rotate right with solid fill">
            <a:extLst>
              <a:ext uri="{FF2B5EF4-FFF2-40B4-BE49-F238E27FC236}">
                <a16:creationId xmlns:a16="http://schemas.microsoft.com/office/drawing/2014/main" id="{35EB2F2C-4874-2C40-E3A8-EC3301790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9393" y="2858820"/>
            <a:ext cx="349577" cy="349577"/>
          </a:xfrm>
          <a:prstGeom prst="rect">
            <a:avLst/>
          </a:prstGeom>
        </p:spPr>
      </p:pic>
      <p:pic>
        <p:nvPicPr>
          <p:cNvPr id="12" name="Graphic 11" descr="Arrow: Rotate right with solid fill">
            <a:extLst>
              <a:ext uri="{FF2B5EF4-FFF2-40B4-BE49-F238E27FC236}">
                <a16:creationId xmlns:a16="http://schemas.microsoft.com/office/drawing/2014/main" id="{CB27CCCE-2701-BCDE-AA1B-3CDEFE077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6767" y="5576551"/>
            <a:ext cx="349577" cy="349577"/>
          </a:xfrm>
          <a:prstGeom prst="rect">
            <a:avLst/>
          </a:prstGeom>
        </p:spPr>
      </p:pic>
      <p:pic>
        <p:nvPicPr>
          <p:cNvPr id="21" name="Graphic 20" descr="Arrow: Rotate right with solid fill">
            <a:extLst>
              <a:ext uri="{FF2B5EF4-FFF2-40B4-BE49-F238E27FC236}">
                <a16:creationId xmlns:a16="http://schemas.microsoft.com/office/drawing/2014/main" id="{2131E806-C83C-AB96-D2B2-CFBD468F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3491" y="4365426"/>
            <a:ext cx="349577" cy="349577"/>
          </a:xfrm>
          <a:prstGeom prst="rect">
            <a:avLst/>
          </a:prstGeom>
        </p:spPr>
      </p:pic>
      <p:pic>
        <p:nvPicPr>
          <p:cNvPr id="7" name="Graphic 6" descr="Arrow: Rotate right with solid fill">
            <a:extLst>
              <a:ext uri="{FF2B5EF4-FFF2-40B4-BE49-F238E27FC236}">
                <a16:creationId xmlns:a16="http://schemas.microsoft.com/office/drawing/2014/main" id="{92543D91-A0CE-BE60-1D3D-7DC18FE2E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173441" y="3616390"/>
            <a:ext cx="349577" cy="349577"/>
          </a:xfrm>
          <a:prstGeom prst="rect">
            <a:avLst/>
          </a:prstGeom>
        </p:spPr>
      </p:pic>
      <p:pic>
        <p:nvPicPr>
          <p:cNvPr id="8" name="Graphic 7" descr="Arrow: Rotate right with solid fill">
            <a:extLst>
              <a:ext uri="{FF2B5EF4-FFF2-40B4-BE49-F238E27FC236}">
                <a16:creationId xmlns:a16="http://schemas.microsoft.com/office/drawing/2014/main" id="{17C812E6-5B09-B6D9-A147-E89150C1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3052" y="3206768"/>
            <a:ext cx="349577" cy="349577"/>
          </a:xfrm>
          <a:prstGeom prst="rect">
            <a:avLst/>
          </a:prstGeom>
        </p:spPr>
      </p:pic>
      <p:pic>
        <p:nvPicPr>
          <p:cNvPr id="9" name="Graphic 1" descr="Arrow: Slight curve with solid fill">
            <a:extLst>
              <a:ext uri="{FF2B5EF4-FFF2-40B4-BE49-F238E27FC236}">
                <a16:creationId xmlns:a16="http://schemas.microsoft.com/office/drawing/2014/main" id="{3C92C884-15C7-BE45-DC65-AF1680DE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50374" y="5931958"/>
            <a:ext cx="349577" cy="349577"/>
          </a:xfrm>
          <a:prstGeom prst="rect">
            <a:avLst/>
          </a:prstGeom>
        </p:spPr>
      </p:pic>
      <p:pic>
        <p:nvPicPr>
          <p:cNvPr id="13" name="Graphic 12" descr="Arrow: Rotate right with solid fill">
            <a:extLst>
              <a:ext uri="{FF2B5EF4-FFF2-40B4-BE49-F238E27FC236}">
                <a16:creationId xmlns:a16="http://schemas.microsoft.com/office/drawing/2014/main" id="{71BE3B5F-66AC-E244-CD29-4E0C1092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63051" y="5204189"/>
            <a:ext cx="349577" cy="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87749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BMSDC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49480"/>
      </a:accent1>
      <a:accent2>
        <a:srgbClr val="1A505B"/>
      </a:accent2>
      <a:accent3>
        <a:srgbClr val="A8328A"/>
      </a:accent3>
      <a:accent4>
        <a:srgbClr val="6E91A0"/>
      </a:accent4>
      <a:accent5>
        <a:srgbClr val="F478C2"/>
      </a:accent5>
      <a:accent6>
        <a:srgbClr val="F0D577"/>
      </a:accent6>
      <a:hlink>
        <a:srgbClr val="A8328A"/>
      </a:hlink>
      <a:folHlink>
        <a:srgbClr val="EC1CA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d Suffolk Housing Performance Dashboard for Tenants  - template" id="{8AC1E7EE-CF0F-4F7A-8683-69270345E4B1}" vid="{1BC0E7DE-0CE3-493F-97F9-2928FC676A6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Widescreen</PresentationFormat>
  <Paragraphs>446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Arial Narrow</vt:lpstr>
      <vt:lpstr>Trebuchet MS</vt:lpstr>
      <vt:lpstr>Wingdings 3</vt:lpstr>
      <vt:lpstr>1_Facet</vt:lpstr>
      <vt:lpstr>1_Office Theme</vt:lpstr>
      <vt:lpstr>Babergh  Tenant Dashboard  May 2024 - September 2023 </vt:lpstr>
      <vt:lpstr>Housing Performance Dashboard for Tenants</vt:lpstr>
      <vt:lpstr>Housing Performance Dashboard for Tenants</vt:lpstr>
      <vt:lpstr>Housing Performance Dashboard for Tenants</vt:lpstr>
      <vt:lpstr>Housing Performance Dashboard for Tenants</vt:lpstr>
      <vt:lpstr>Housing Performance Dashboard for Tenants</vt:lpstr>
      <vt:lpstr>Housing Performance Dashboard for Tenants</vt:lpstr>
      <vt:lpstr>Housing Performance Dashboard for Tenants</vt:lpstr>
      <vt:lpstr>Housing Performance Dashboard for Tenants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Babergh  Tenant Dashboard  May 2024 - September 2023 </dc:title>
  <dc:creator>Georgia Mecoy</dc:creator>
  <cp:lastModifiedBy>Georgia Mecoy</cp:lastModifiedBy>
  <cp:revision>1</cp:revision>
  <dcterms:created xsi:type="dcterms:W3CDTF">2024-07-23T08:47:28Z</dcterms:created>
  <dcterms:modified xsi:type="dcterms:W3CDTF">2024-07-23T08:48:00Z</dcterms:modified>
</cp:coreProperties>
</file>