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63" r:id="rId7"/>
    <p:sldId id="264" r:id="rId8"/>
    <p:sldId id="266" r:id="rId9"/>
    <p:sldId id="274" r:id="rId10"/>
    <p:sldId id="275" r:id="rId11"/>
    <p:sldId id="276" r:id="rId12"/>
    <p:sldId id="277" r:id="rId13"/>
    <p:sldId id="260"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A9BB1-ABBB-4E67-B86E-1C3905FBDF95}" v="2" dt="2023-10-26T09:46:50.912"/>
    <p1510:client id="{7D1F5A24-0FDE-4E48-94D8-1D26101C7083}" v="430" dt="2023-10-26T09:39:04.482"/>
    <p1510:client id="{80A798D6-656C-44C7-9B50-CAD7E367CAFC}" v="1" dt="2023-11-17T08:52:22.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5425" autoAdjust="0"/>
  </p:normalViewPr>
  <p:slideViewPr>
    <p:cSldViewPr snapToGrid="0">
      <p:cViewPr varScale="1">
        <p:scale>
          <a:sx n="57" d="100"/>
          <a:sy n="57" d="100"/>
        </p:scale>
        <p:origin x="9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94ABA2D-970E-41D5-A5BC-525921AB4EDB}"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6CD98C9-6BBC-4BCD-A039-5007E3DA300B}">
      <dgm:prSet/>
      <dgm:spPr/>
      <dgm:t>
        <a:bodyPr/>
        <a:lstStyle/>
        <a:p>
          <a:r>
            <a:rPr lang="en-GB" b="0" i="0"/>
            <a:t>set up a Housing Improvement Board to raise standards and respond to new regulatory requirements. We will build on this and deliver the ombudsman’s recommendations through an expanded improvement plan.</a:t>
          </a:r>
          <a:endParaRPr lang="en-US"/>
        </a:p>
      </dgm:t>
    </dgm:pt>
    <dgm:pt modelId="{486F78C7-3CEC-4AB1-BA6B-A68BB1807E3F}" type="parTrans" cxnId="{98ED3B39-178E-4F50-9243-2D61969E193A}">
      <dgm:prSet/>
      <dgm:spPr/>
      <dgm:t>
        <a:bodyPr/>
        <a:lstStyle/>
        <a:p>
          <a:endParaRPr lang="en-US"/>
        </a:p>
      </dgm:t>
    </dgm:pt>
    <dgm:pt modelId="{F359A2D2-B548-4D1A-8890-9A8732DE3412}" type="sibTrans" cxnId="{98ED3B39-178E-4F50-9243-2D61969E193A}">
      <dgm:prSet/>
      <dgm:spPr/>
      <dgm:t>
        <a:bodyPr/>
        <a:lstStyle/>
        <a:p>
          <a:endParaRPr lang="en-US"/>
        </a:p>
      </dgm:t>
    </dgm:pt>
    <dgm:pt modelId="{EEEA578C-059A-4658-99A8-76A784371680}">
      <dgm:prSet/>
      <dgm:spPr/>
      <dgm:t>
        <a:bodyPr/>
        <a:lstStyle/>
        <a:p>
          <a:r>
            <a:rPr lang="en-GB" b="0" i="0"/>
            <a:t>a new, place-based approach to housing management” so residents have a single point of contact and “staff take ownership of their patch”.</a:t>
          </a:r>
          <a:endParaRPr lang="en-US"/>
        </a:p>
      </dgm:t>
    </dgm:pt>
    <dgm:pt modelId="{587FDB7F-2261-4922-8171-A973315861C0}" type="parTrans" cxnId="{E90E2DF9-6088-496E-9692-A2B03E6A900C}">
      <dgm:prSet/>
      <dgm:spPr/>
      <dgm:t>
        <a:bodyPr/>
        <a:lstStyle/>
        <a:p>
          <a:endParaRPr lang="en-US"/>
        </a:p>
      </dgm:t>
    </dgm:pt>
    <dgm:pt modelId="{CC1B7776-B122-4A03-84B5-2375081D9849}" type="sibTrans" cxnId="{E90E2DF9-6088-496E-9692-A2B03E6A900C}">
      <dgm:prSet/>
      <dgm:spPr/>
      <dgm:t>
        <a:bodyPr/>
        <a:lstStyle/>
        <a:p>
          <a:endParaRPr lang="en-US"/>
        </a:p>
      </dgm:t>
    </dgm:pt>
    <dgm:pt modelId="{1FE8C377-32AC-44B7-8768-2934CFA13268}">
      <dgm:prSet/>
      <dgm:spPr/>
      <dgm:t>
        <a:bodyPr/>
        <a:lstStyle/>
        <a:p>
          <a:r>
            <a:rPr lang="en-GB" b="0" i="0"/>
            <a:t>There will be additional training for all repairs staff on customer service and learning from mistakes, trialling new approaches for damp and mould cases such as remote monitoring sensors, and a review of ASB services.</a:t>
          </a:r>
          <a:endParaRPr lang="en-US"/>
        </a:p>
      </dgm:t>
    </dgm:pt>
    <dgm:pt modelId="{22E40086-D5F3-4F47-954A-8FE21E41B5D9}" type="parTrans" cxnId="{3BC1F410-F172-4412-8F23-6C0B07CBF0F4}">
      <dgm:prSet/>
      <dgm:spPr/>
      <dgm:t>
        <a:bodyPr/>
        <a:lstStyle/>
        <a:p>
          <a:endParaRPr lang="en-US"/>
        </a:p>
      </dgm:t>
    </dgm:pt>
    <dgm:pt modelId="{587407C6-A3BA-445C-83A7-113BE8131E05}" type="sibTrans" cxnId="{3BC1F410-F172-4412-8F23-6C0B07CBF0F4}">
      <dgm:prSet/>
      <dgm:spPr/>
      <dgm:t>
        <a:bodyPr/>
        <a:lstStyle/>
        <a:p>
          <a:endParaRPr lang="en-US"/>
        </a:p>
      </dgm:t>
    </dgm:pt>
    <dgm:pt modelId="{0A207CE5-3F86-4B73-86B8-35BA3D1D9AC6}" type="pres">
      <dgm:prSet presAssocID="{994ABA2D-970E-41D5-A5BC-525921AB4EDB}" presName="root" presStyleCnt="0">
        <dgm:presLayoutVars>
          <dgm:dir/>
          <dgm:resizeHandles val="exact"/>
        </dgm:presLayoutVars>
      </dgm:prSet>
      <dgm:spPr/>
    </dgm:pt>
    <dgm:pt modelId="{868F6801-6722-42C2-8B90-9DECFEA4244A}" type="pres">
      <dgm:prSet presAssocID="{994ABA2D-970E-41D5-A5BC-525921AB4EDB}" presName="container" presStyleCnt="0">
        <dgm:presLayoutVars>
          <dgm:dir/>
          <dgm:resizeHandles val="exact"/>
        </dgm:presLayoutVars>
      </dgm:prSet>
      <dgm:spPr/>
    </dgm:pt>
    <dgm:pt modelId="{9B03CA13-F4D4-4054-8BFD-3E94F943E71F}" type="pres">
      <dgm:prSet presAssocID="{46CD98C9-6BBC-4BCD-A039-5007E3DA300B}" presName="compNode" presStyleCnt="0"/>
      <dgm:spPr/>
    </dgm:pt>
    <dgm:pt modelId="{03D59ADA-F467-4F0C-9387-5400C3F54FC2}" type="pres">
      <dgm:prSet presAssocID="{46CD98C9-6BBC-4BCD-A039-5007E3DA300B}" presName="iconBgRect" presStyleLbl="bgShp" presStyleIdx="0" presStyleCnt="3"/>
      <dgm:spPr/>
    </dgm:pt>
    <dgm:pt modelId="{4B82592A-2F4F-43E3-BC90-F6B1D8BB49AF}" type="pres">
      <dgm:prSet presAssocID="{46CD98C9-6BBC-4BCD-A039-5007E3DA300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933E69A2-7EE4-4C1B-9984-A30A9FE46BDF}" type="pres">
      <dgm:prSet presAssocID="{46CD98C9-6BBC-4BCD-A039-5007E3DA300B}" presName="spaceRect" presStyleCnt="0"/>
      <dgm:spPr/>
    </dgm:pt>
    <dgm:pt modelId="{076463BF-9A9E-42D9-AD42-C88882B34D5C}" type="pres">
      <dgm:prSet presAssocID="{46CD98C9-6BBC-4BCD-A039-5007E3DA300B}" presName="textRect" presStyleLbl="revTx" presStyleIdx="0" presStyleCnt="3">
        <dgm:presLayoutVars>
          <dgm:chMax val="1"/>
          <dgm:chPref val="1"/>
        </dgm:presLayoutVars>
      </dgm:prSet>
      <dgm:spPr/>
    </dgm:pt>
    <dgm:pt modelId="{39E497EB-1347-404C-8FAF-A780B604DF58}" type="pres">
      <dgm:prSet presAssocID="{F359A2D2-B548-4D1A-8890-9A8732DE3412}" presName="sibTrans" presStyleLbl="sibTrans2D1" presStyleIdx="0" presStyleCnt="0"/>
      <dgm:spPr/>
    </dgm:pt>
    <dgm:pt modelId="{CAA8BEE7-41BD-4FA9-A1CF-5A5ADC4E6FD9}" type="pres">
      <dgm:prSet presAssocID="{EEEA578C-059A-4658-99A8-76A784371680}" presName="compNode" presStyleCnt="0"/>
      <dgm:spPr/>
    </dgm:pt>
    <dgm:pt modelId="{26C6ED2A-2D51-4433-B3F1-0AD2330AB5E9}" type="pres">
      <dgm:prSet presAssocID="{EEEA578C-059A-4658-99A8-76A784371680}" presName="iconBgRect" presStyleLbl="bgShp" presStyleIdx="1" presStyleCnt="3"/>
      <dgm:spPr/>
    </dgm:pt>
    <dgm:pt modelId="{8437972A-053A-46A5-B076-286D3DCC3D9C}" type="pres">
      <dgm:prSet presAssocID="{EEEA578C-059A-4658-99A8-76A78437168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82C08D3C-23D7-47C5-8D6E-ED41ED9E8C1E}" type="pres">
      <dgm:prSet presAssocID="{EEEA578C-059A-4658-99A8-76A784371680}" presName="spaceRect" presStyleCnt="0"/>
      <dgm:spPr/>
    </dgm:pt>
    <dgm:pt modelId="{5134F1D4-F534-42CD-9808-B3C80DC2EB22}" type="pres">
      <dgm:prSet presAssocID="{EEEA578C-059A-4658-99A8-76A784371680}" presName="textRect" presStyleLbl="revTx" presStyleIdx="1" presStyleCnt="3">
        <dgm:presLayoutVars>
          <dgm:chMax val="1"/>
          <dgm:chPref val="1"/>
        </dgm:presLayoutVars>
      </dgm:prSet>
      <dgm:spPr/>
    </dgm:pt>
    <dgm:pt modelId="{0DCF7449-91CC-480F-80F7-07D6FEF3A5F3}" type="pres">
      <dgm:prSet presAssocID="{CC1B7776-B122-4A03-84B5-2375081D9849}" presName="sibTrans" presStyleLbl="sibTrans2D1" presStyleIdx="0" presStyleCnt="0"/>
      <dgm:spPr/>
    </dgm:pt>
    <dgm:pt modelId="{4AA562FA-AA88-4897-9900-AC5A78A873EB}" type="pres">
      <dgm:prSet presAssocID="{1FE8C377-32AC-44B7-8768-2934CFA13268}" presName="compNode" presStyleCnt="0"/>
      <dgm:spPr/>
    </dgm:pt>
    <dgm:pt modelId="{8A9C4D79-D6BD-4FA3-BD15-E2427FB55405}" type="pres">
      <dgm:prSet presAssocID="{1FE8C377-32AC-44B7-8768-2934CFA13268}" presName="iconBgRect" presStyleLbl="bgShp" presStyleIdx="2" presStyleCnt="3"/>
      <dgm:spPr/>
    </dgm:pt>
    <dgm:pt modelId="{FBD1D700-C5A7-40A0-9D88-A2835A627E33}" type="pres">
      <dgm:prSet presAssocID="{1FE8C377-32AC-44B7-8768-2934CFA132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ctrician"/>
        </a:ext>
      </dgm:extLst>
    </dgm:pt>
    <dgm:pt modelId="{718EC8B6-9C93-4C8D-925A-EC25285DC9AE}" type="pres">
      <dgm:prSet presAssocID="{1FE8C377-32AC-44B7-8768-2934CFA13268}" presName="spaceRect" presStyleCnt="0"/>
      <dgm:spPr/>
    </dgm:pt>
    <dgm:pt modelId="{C9AF9EDE-6CEB-449D-BB03-233284EC3BDF}" type="pres">
      <dgm:prSet presAssocID="{1FE8C377-32AC-44B7-8768-2934CFA13268}" presName="textRect" presStyleLbl="revTx" presStyleIdx="2" presStyleCnt="3">
        <dgm:presLayoutVars>
          <dgm:chMax val="1"/>
          <dgm:chPref val="1"/>
        </dgm:presLayoutVars>
      </dgm:prSet>
      <dgm:spPr/>
    </dgm:pt>
  </dgm:ptLst>
  <dgm:cxnLst>
    <dgm:cxn modelId="{3BC1F410-F172-4412-8F23-6C0B07CBF0F4}" srcId="{994ABA2D-970E-41D5-A5BC-525921AB4EDB}" destId="{1FE8C377-32AC-44B7-8768-2934CFA13268}" srcOrd="2" destOrd="0" parTransId="{22E40086-D5F3-4F47-954A-8FE21E41B5D9}" sibTransId="{587407C6-A3BA-445C-83A7-113BE8131E05}"/>
    <dgm:cxn modelId="{64F9DE28-4FCC-426B-A478-DA6E49F76114}" type="presOf" srcId="{F359A2D2-B548-4D1A-8890-9A8732DE3412}" destId="{39E497EB-1347-404C-8FAF-A780B604DF58}" srcOrd="0" destOrd="0" presId="urn:microsoft.com/office/officeart/2018/2/layout/IconCircleList"/>
    <dgm:cxn modelId="{282F5630-8EC1-4290-B6ED-15130C4A9194}" type="presOf" srcId="{1FE8C377-32AC-44B7-8768-2934CFA13268}" destId="{C9AF9EDE-6CEB-449D-BB03-233284EC3BDF}" srcOrd="0" destOrd="0" presId="urn:microsoft.com/office/officeart/2018/2/layout/IconCircleList"/>
    <dgm:cxn modelId="{98ED3B39-178E-4F50-9243-2D61969E193A}" srcId="{994ABA2D-970E-41D5-A5BC-525921AB4EDB}" destId="{46CD98C9-6BBC-4BCD-A039-5007E3DA300B}" srcOrd="0" destOrd="0" parTransId="{486F78C7-3CEC-4AB1-BA6B-A68BB1807E3F}" sibTransId="{F359A2D2-B548-4D1A-8890-9A8732DE3412}"/>
    <dgm:cxn modelId="{7072A4BE-6BD1-4504-8565-4CD518F7714D}" type="presOf" srcId="{EEEA578C-059A-4658-99A8-76A784371680}" destId="{5134F1D4-F534-42CD-9808-B3C80DC2EB22}" srcOrd="0" destOrd="0" presId="urn:microsoft.com/office/officeart/2018/2/layout/IconCircleList"/>
    <dgm:cxn modelId="{2A7C4BE7-09C5-49C1-B52E-2355B2AF82FE}" type="presOf" srcId="{CC1B7776-B122-4A03-84B5-2375081D9849}" destId="{0DCF7449-91CC-480F-80F7-07D6FEF3A5F3}" srcOrd="0" destOrd="0" presId="urn:microsoft.com/office/officeart/2018/2/layout/IconCircleList"/>
    <dgm:cxn modelId="{E90E2DF9-6088-496E-9692-A2B03E6A900C}" srcId="{994ABA2D-970E-41D5-A5BC-525921AB4EDB}" destId="{EEEA578C-059A-4658-99A8-76A784371680}" srcOrd="1" destOrd="0" parTransId="{587FDB7F-2261-4922-8171-A973315861C0}" sibTransId="{CC1B7776-B122-4A03-84B5-2375081D9849}"/>
    <dgm:cxn modelId="{235D63F9-E085-4A75-BE53-C43BB73F89C0}" type="presOf" srcId="{46CD98C9-6BBC-4BCD-A039-5007E3DA300B}" destId="{076463BF-9A9E-42D9-AD42-C88882B34D5C}" srcOrd="0" destOrd="0" presId="urn:microsoft.com/office/officeart/2018/2/layout/IconCircleList"/>
    <dgm:cxn modelId="{30C0C0FF-1A3A-40A2-B4C4-C4AB703673CE}" type="presOf" srcId="{994ABA2D-970E-41D5-A5BC-525921AB4EDB}" destId="{0A207CE5-3F86-4B73-86B8-35BA3D1D9AC6}" srcOrd="0" destOrd="0" presId="urn:microsoft.com/office/officeart/2018/2/layout/IconCircleList"/>
    <dgm:cxn modelId="{792C91EB-A775-472D-AF4A-0F104E1E3BE9}" type="presParOf" srcId="{0A207CE5-3F86-4B73-86B8-35BA3D1D9AC6}" destId="{868F6801-6722-42C2-8B90-9DECFEA4244A}" srcOrd="0" destOrd="0" presId="urn:microsoft.com/office/officeart/2018/2/layout/IconCircleList"/>
    <dgm:cxn modelId="{5C00CF6A-AE69-4226-8012-C56D476BBE78}" type="presParOf" srcId="{868F6801-6722-42C2-8B90-9DECFEA4244A}" destId="{9B03CA13-F4D4-4054-8BFD-3E94F943E71F}" srcOrd="0" destOrd="0" presId="urn:microsoft.com/office/officeart/2018/2/layout/IconCircleList"/>
    <dgm:cxn modelId="{83EBB86B-C699-49A3-BEFE-C856FDEEF93D}" type="presParOf" srcId="{9B03CA13-F4D4-4054-8BFD-3E94F943E71F}" destId="{03D59ADA-F467-4F0C-9387-5400C3F54FC2}" srcOrd="0" destOrd="0" presId="urn:microsoft.com/office/officeart/2018/2/layout/IconCircleList"/>
    <dgm:cxn modelId="{3F64ED26-1892-4C8A-93E0-A0FC45DF5838}" type="presParOf" srcId="{9B03CA13-F4D4-4054-8BFD-3E94F943E71F}" destId="{4B82592A-2F4F-43E3-BC90-F6B1D8BB49AF}" srcOrd="1" destOrd="0" presId="urn:microsoft.com/office/officeart/2018/2/layout/IconCircleList"/>
    <dgm:cxn modelId="{BBA8CB74-17DF-4F23-89FA-956C2E621128}" type="presParOf" srcId="{9B03CA13-F4D4-4054-8BFD-3E94F943E71F}" destId="{933E69A2-7EE4-4C1B-9984-A30A9FE46BDF}" srcOrd="2" destOrd="0" presId="urn:microsoft.com/office/officeart/2018/2/layout/IconCircleList"/>
    <dgm:cxn modelId="{A329B78D-93DC-47CC-A4C9-72E060BD329E}" type="presParOf" srcId="{9B03CA13-F4D4-4054-8BFD-3E94F943E71F}" destId="{076463BF-9A9E-42D9-AD42-C88882B34D5C}" srcOrd="3" destOrd="0" presId="urn:microsoft.com/office/officeart/2018/2/layout/IconCircleList"/>
    <dgm:cxn modelId="{1B23F543-5954-4B49-B4F8-686FD3ED021E}" type="presParOf" srcId="{868F6801-6722-42C2-8B90-9DECFEA4244A}" destId="{39E497EB-1347-404C-8FAF-A780B604DF58}" srcOrd="1" destOrd="0" presId="urn:microsoft.com/office/officeart/2018/2/layout/IconCircleList"/>
    <dgm:cxn modelId="{734B5A11-C8A8-47C0-ADAE-7313659AA074}" type="presParOf" srcId="{868F6801-6722-42C2-8B90-9DECFEA4244A}" destId="{CAA8BEE7-41BD-4FA9-A1CF-5A5ADC4E6FD9}" srcOrd="2" destOrd="0" presId="urn:microsoft.com/office/officeart/2018/2/layout/IconCircleList"/>
    <dgm:cxn modelId="{2AEC1944-4C31-427A-BC48-4EF3A1C28609}" type="presParOf" srcId="{CAA8BEE7-41BD-4FA9-A1CF-5A5ADC4E6FD9}" destId="{26C6ED2A-2D51-4433-B3F1-0AD2330AB5E9}" srcOrd="0" destOrd="0" presId="urn:microsoft.com/office/officeart/2018/2/layout/IconCircleList"/>
    <dgm:cxn modelId="{CE75415C-A8F5-4709-AD6C-8E62EC0E1648}" type="presParOf" srcId="{CAA8BEE7-41BD-4FA9-A1CF-5A5ADC4E6FD9}" destId="{8437972A-053A-46A5-B076-286D3DCC3D9C}" srcOrd="1" destOrd="0" presId="urn:microsoft.com/office/officeart/2018/2/layout/IconCircleList"/>
    <dgm:cxn modelId="{49A356FF-48E7-4725-B9FB-21F89B5D98D3}" type="presParOf" srcId="{CAA8BEE7-41BD-4FA9-A1CF-5A5ADC4E6FD9}" destId="{82C08D3C-23D7-47C5-8D6E-ED41ED9E8C1E}" srcOrd="2" destOrd="0" presId="urn:microsoft.com/office/officeart/2018/2/layout/IconCircleList"/>
    <dgm:cxn modelId="{EAD9F3D1-86AF-4520-8CBB-91BBEDC856E8}" type="presParOf" srcId="{CAA8BEE7-41BD-4FA9-A1CF-5A5ADC4E6FD9}" destId="{5134F1D4-F534-42CD-9808-B3C80DC2EB22}" srcOrd="3" destOrd="0" presId="urn:microsoft.com/office/officeart/2018/2/layout/IconCircleList"/>
    <dgm:cxn modelId="{1BC12E27-5C95-4F99-82C7-BA665A9C0FCB}" type="presParOf" srcId="{868F6801-6722-42C2-8B90-9DECFEA4244A}" destId="{0DCF7449-91CC-480F-80F7-07D6FEF3A5F3}" srcOrd="3" destOrd="0" presId="urn:microsoft.com/office/officeart/2018/2/layout/IconCircleList"/>
    <dgm:cxn modelId="{32713C13-8122-4979-BA25-62C5492DAE37}" type="presParOf" srcId="{868F6801-6722-42C2-8B90-9DECFEA4244A}" destId="{4AA562FA-AA88-4897-9900-AC5A78A873EB}" srcOrd="4" destOrd="0" presId="urn:microsoft.com/office/officeart/2018/2/layout/IconCircleList"/>
    <dgm:cxn modelId="{1E1EE57A-E15C-4852-8E3E-9110EF89268B}" type="presParOf" srcId="{4AA562FA-AA88-4897-9900-AC5A78A873EB}" destId="{8A9C4D79-D6BD-4FA3-BD15-E2427FB55405}" srcOrd="0" destOrd="0" presId="urn:microsoft.com/office/officeart/2018/2/layout/IconCircleList"/>
    <dgm:cxn modelId="{643D539F-49E2-42B9-9091-7F97AD81F691}" type="presParOf" srcId="{4AA562FA-AA88-4897-9900-AC5A78A873EB}" destId="{FBD1D700-C5A7-40A0-9D88-A2835A627E33}" srcOrd="1" destOrd="0" presId="urn:microsoft.com/office/officeart/2018/2/layout/IconCircleList"/>
    <dgm:cxn modelId="{AA6E61CA-1AFA-47C5-BD46-C9926F9D7C34}" type="presParOf" srcId="{4AA562FA-AA88-4897-9900-AC5A78A873EB}" destId="{718EC8B6-9C93-4C8D-925A-EC25285DC9AE}" srcOrd="2" destOrd="0" presId="urn:microsoft.com/office/officeart/2018/2/layout/IconCircleList"/>
    <dgm:cxn modelId="{EA5004BD-67C1-4C22-ACFC-95B246B74893}" type="presParOf" srcId="{4AA562FA-AA88-4897-9900-AC5A78A873EB}" destId="{C9AF9EDE-6CEB-449D-BB03-233284EC3BD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9287BE-5E13-4ABF-A9AD-EB9415CCA316}" type="doc">
      <dgm:prSet loTypeId="urn:microsoft.com/office/officeart/2018/2/layout/IconVerticalSolidList" loCatId="icon" qsTypeId="urn:microsoft.com/office/officeart/2005/8/quickstyle/simple1" qsCatId="simple" csTypeId="urn:microsoft.com/office/officeart/2018/5/colors/Iconchunking_neutralicontext_accent5_2" csCatId="accent5" phldr="1"/>
      <dgm:spPr/>
      <dgm:t>
        <a:bodyPr/>
        <a:lstStyle/>
        <a:p>
          <a:endParaRPr lang="en-US"/>
        </a:p>
      </dgm:t>
    </dgm:pt>
    <dgm:pt modelId="{CE270811-96A9-4131-A469-904031BF888D}">
      <dgm:prSet/>
      <dgm:spPr/>
      <dgm:t>
        <a:bodyPr/>
        <a:lstStyle/>
        <a:p>
          <a:pPr>
            <a:lnSpc>
              <a:spcPct val="100000"/>
            </a:lnSpc>
          </a:pPr>
          <a:r>
            <a:rPr lang="en-GB" dirty="0"/>
            <a:t>CRM System being introduced for all of housing in January 2024</a:t>
          </a:r>
          <a:endParaRPr lang="en-US" dirty="0"/>
        </a:p>
      </dgm:t>
    </dgm:pt>
    <dgm:pt modelId="{369EFB85-2BB1-45EE-A0E0-230EA510E5AA}" type="parTrans" cxnId="{4959C2F1-E2EE-40B0-981D-9A6418DA7677}">
      <dgm:prSet/>
      <dgm:spPr/>
      <dgm:t>
        <a:bodyPr/>
        <a:lstStyle/>
        <a:p>
          <a:endParaRPr lang="en-US"/>
        </a:p>
      </dgm:t>
    </dgm:pt>
    <dgm:pt modelId="{D2EB7751-ACDD-4983-B214-443EAB2554DB}" type="sibTrans" cxnId="{4959C2F1-E2EE-40B0-981D-9A6418DA7677}">
      <dgm:prSet/>
      <dgm:spPr/>
      <dgm:t>
        <a:bodyPr/>
        <a:lstStyle/>
        <a:p>
          <a:endParaRPr lang="en-US"/>
        </a:p>
      </dgm:t>
    </dgm:pt>
    <dgm:pt modelId="{92913D28-4630-4330-B521-A21E02E72948}">
      <dgm:prSet/>
      <dgm:spPr/>
      <dgm:t>
        <a:bodyPr/>
        <a:lstStyle/>
        <a:p>
          <a:pPr>
            <a:lnSpc>
              <a:spcPct val="100000"/>
            </a:lnSpc>
          </a:pPr>
          <a:r>
            <a:rPr lang="en-US" dirty="0"/>
            <a:t>Introduction of Nigel Fox – Resolutions Coordinator</a:t>
          </a:r>
        </a:p>
      </dgm:t>
    </dgm:pt>
    <dgm:pt modelId="{9E6E4491-9178-4121-BF37-744D7AE06BDC}" type="parTrans" cxnId="{A448C83D-D0DC-4715-98F3-1D2538ABBED3}">
      <dgm:prSet/>
      <dgm:spPr/>
      <dgm:t>
        <a:bodyPr/>
        <a:lstStyle/>
        <a:p>
          <a:endParaRPr lang="en-US"/>
        </a:p>
      </dgm:t>
    </dgm:pt>
    <dgm:pt modelId="{E6D69FB2-434B-4017-9D8A-88E5064E02C3}" type="sibTrans" cxnId="{A448C83D-D0DC-4715-98F3-1D2538ABBED3}">
      <dgm:prSet/>
      <dgm:spPr/>
      <dgm:t>
        <a:bodyPr/>
        <a:lstStyle/>
        <a:p>
          <a:endParaRPr lang="en-US"/>
        </a:p>
      </dgm:t>
    </dgm:pt>
    <dgm:pt modelId="{2FF8AD22-E0FD-489F-A870-632763B3A37A}">
      <dgm:prSet/>
      <dgm:spPr/>
      <dgm:t>
        <a:bodyPr/>
        <a:lstStyle/>
        <a:p>
          <a:pPr>
            <a:lnSpc>
              <a:spcPct val="100000"/>
            </a:lnSpc>
          </a:pPr>
          <a:r>
            <a:rPr lang="en-US" dirty="0"/>
            <a:t>Ombudsman Session with Suffolk authorities</a:t>
          </a:r>
        </a:p>
      </dgm:t>
    </dgm:pt>
    <dgm:pt modelId="{29D83405-1968-4FA1-9F18-CBB3E2B886BF}" type="parTrans" cxnId="{072C1A78-1658-447F-B390-6EAA82129E40}">
      <dgm:prSet/>
      <dgm:spPr/>
      <dgm:t>
        <a:bodyPr/>
        <a:lstStyle/>
        <a:p>
          <a:endParaRPr lang="en-US"/>
        </a:p>
      </dgm:t>
    </dgm:pt>
    <dgm:pt modelId="{1C4FA902-5965-409F-9B99-B5948C110C34}" type="sibTrans" cxnId="{072C1A78-1658-447F-B390-6EAA82129E40}">
      <dgm:prSet/>
      <dgm:spPr/>
      <dgm:t>
        <a:bodyPr/>
        <a:lstStyle/>
        <a:p>
          <a:endParaRPr lang="en-US"/>
        </a:p>
      </dgm:t>
    </dgm:pt>
    <dgm:pt modelId="{249CD09D-2A81-4B90-A70C-268BCC53AB51}">
      <dgm:prSet/>
      <dgm:spPr/>
      <dgm:t>
        <a:bodyPr/>
        <a:lstStyle/>
        <a:p>
          <a:pPr>
            <a:lnSpc>
              <a:spcPct val="100000"/>
            </a:lnSpc>
          </a:pPr>
          <a:r>
            <a:rPr lang="en-GB" dirty="0"/>
            <a:t>Getting through the backlog</a:t>
          </a:r>
          <a:endParaRPr lang="en-US" dirty="0"/>
        </a:p>
      </dgm:t>
    </dgm:pt>
    <dgm:pt modelId="{0D4A926A-5951-4F96-885E-0A108B22DED4}" type="parTrans" cxnId="{DEE9D177-D250-463C-A808-6B18FEF31C55}">
      <dgm:prSet/>
      <dgm:spPr/>
      <dgm:t>
        <a:bodyPr/>
        <a:lstStyle/>
        <a:p>
          <a:endParaRPr lang="en-US"/>
        </a:p>
      </dgm:t>
    </dgm:pt>
    <dgm:pt modelId="{6BB12977-1ABA-41A1-9742-F28BAFFC70C1}" type="sibTrans" cxnId="{DEE9D177-D250-463C-A808-6B18FEF31C55}">
      <dgm:prSet/>
      <dgm:spPr/>
      <dgm:t>
        <a:bodyPr/>
        <a:lstStyle/>
        <a:p>
          <a:endParaRPr lang="en-US"/>
        </a:p>
      </dgm:t>
    </dgm:pt>
    <dgm:pt modelId="{024E287D-39D9-4B27-8A9A-886C522DEF7E}" type="pres">
      <dgm:prSet presAssocID="{759287BE-5E13-4ABF-A9AD-EB9415CCA316}" presName="root" presStyleCnt="0">
        <dgm:presLayoutVars>
          <dgm:dir/>
          <dgm:resizeHandles val="exact"/>
        </dgm:presLayoutVars>
      </dgm:prSet>
      <dgm:spPr/>
    </dgm:pt>
    <dgm:pt modelId="{2BE2A912-7C78-4F18-9EEF-6DE7EE5050F5}" type="pres">
      <dgm:prSet presAssocID="{CE270811-96A9-4131-A469-904031BF888D}" presName="compNode" presStyleCnt="0"/>
      <dgm:spPr/>
    </dgm:pt>
    <dgm:pt modelId="{6B324B2C-2D2D-4308-8870-50ED42589CEB}" type="pres">
      <dgm:prSet presAssocID="{CE270811-96A9-4131-A469-904031BF888D}" presName="bgRect" presStyleLbl="bgShp" presStyleIdx="0" presStyleCnt="4"/>
      <dgm:spPr/>
    </dgm:pt>
    <dgm:pt modelId="{19AB6965-EEBE-4BEF-BC0F-75FCA570A659}" type="pres">
      <dgm:prSet presAssocID="{CE270811-96A9-4131-A469-904031BF88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809F3380-C7F7-4530-B583-7F415736B876}" type="pres">
      <dgm:prSet presAssocID="{CE270811-96A9-4131-A469-904031BF888D}" presName="spaceRect" presStyleCnt="0"/>
      <dgm:spPr/>
    </dgm:pt>
    <dgm:pt modelId="{4C2AA289-7C92-4C62-8352-572EDACC99C8}" type="pres">
      <dgm:prSet presAssocID="{CE270811-96A9-4131-A469-904031BF888D}" presName="parTx" presStyleLbl="revTx" presStyleIdx="0" presStyleCnt="4">
        <dgm:presLayoutVars>
          <dgm:chMax val="0"/>
          <dgm:chPref val="0"/>
        </dgm:presLayoutVars>
      </dgm:prSet>
      <dgm:spPr/>
    </dgm:pt>
    <dgm:pt modelId="{8F39D538-AF5F-4E00-BD01-54706B36B193}" type="pres">
      <dgm:prSet presAssocID="{D2EB7751-ACDD-4983-B214-443EAB2554DB}" presName="sibTrans" presStyleCnt="0"/>
      <dgm:spPr/>
    </dgm:pt>
    <dgm:pt modelId="{A5EB91FD-17AD-4860-A2BD-4FB0FBC45B41}" type="pres">
      <dgm:prSet presAssocID="{92913D28-4630-4330-B521-A21E02E72948}" presName="compNode" presStyleCnt="0"/>
      <dgm:spPr/>
    </dgm:pt>
    <dgm:pt modelId="{C2AF7400-28A2-4270-921A-978BB32CB7E9}" type="pres">
      <dgm:prSet presAssocID="{92913D28-4630-4330-B521-A21E02E72948}" presName="bgRect" presStyleLbl="bgShp" presStyleIdx="1" presStyleCnt="4" custLinFactNeighborY="-420"/>
      <dgm:spPr/>
    </dgm:pt>
    <dgm:pt modelId="{E8CB1BBF-C24B-40E7-9A52-C60EA765CDE6}" type="pres">
      <dgm:prSet presAssocID="{92913D28-4630-4330-B521-A21E02E72948}"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miling face outline with solid fill"/>
        </a:ext>
      </dgm:extLst>
    </dgm:pt>
    <dgm:pt modelId="{548B0BD0-6E18-45C9-97BD-40845BEE797F}" type="pres">
      <dgm:prSet presAssocID="{92913D28-4630-4330-B521-A21E02E72948}" presName="spaceRect" presStyleCnt="0"/>
      <dgm:spPr/>
    </dgm:pt>
    <dgm:pt modelId="{269C556F-2DFF-4F71-9F6D-1FE096322F2F}" type="pres">
      <dgm:prSet presAssocID="{92913D28-4630-4330-B521-A21E02E72948}" presName="parTx" presStyleLbl="revTx" presStyleIdx="1" presStyleCnt="4">
        <dgm:presLayoutVars>
          <dgm:chMax val="0"/>
          <dgm:chPref val="0"/>
        </dgm:presLayoutVars>
      </dgm:prSet>
      <dgm:spPr/>
    </dgm:pt>
    <dgm:pt modelId="{8C8B5FB0-E572-4941-B4BA-331A75443FBA}" type="pres">
      <dgm:prSet presAssocID="{E6D69FB2-434B-4017-9D8A-88E5064E02C3}" presName="sibTrans" presStyleCnt="0"/>
      <dgm:spPr/>
    </dgm:pt>
    <dgm:pt modelId="{06534B7B-4A79-4129-AAA9-B3548CEF97D2}" type="pres">
      <dgm:prSet presAssocID="{2FF8AD22-E0FD-489F-A870-632763B3A37A}" presName="compNode" presStyleCnt="0"/>
      <dgm:spPr/>
    </dgm:pt>
    <dgm:pt modelId="{E3E0AEA8-8FDC-407B-BCFF-50EAFFAF668D}" type="pres">
      <dgm:prSet presAssocID="{2FF8AD22-E0FD-489F-A870-632763B3A37A}" presName="bgRect" presStyleLbl="bgShp" presStyleIdx="2" presStyleCnt="4"/>
      <dgm:spPr/>
    </dgm:pt>
    <dgm:pt modelId="{7B08FA9D-8D63-4902-9F84-06F63EE7FCC0}" type="pres">
      <dgm:prSet presAssocID="{2FF8AD22-E0FD-489F-A870-632763B3A3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D4D76D42-A946-4750-90A2-A4B719455F98}" type="pres">
      <dgm:prSet presAssocID="{2FF8AD22-E0FD-489F-A870-632763B3A37A}" presName="spaceRect" presStyleCnt="0"/>
      <dgm:spPr/>
    </dgm:pt>
    <dgm:pt modelId="{F77B8F37-DA83-41AA-8A58-D5C0CA706C87}" type="pres">
      <dgm:prSet presAssocID="{2FF8AD22-E0FD-489F-A870-632763B3A37A}" presName="parTx" presStyleLbl="revTx" presStyleIdx="2" presStyleCnt="4">
        <dgm:presLayoutVars>
          <dgm:chMax val="0"/>
          <dgm:chPref val="0"/>
        </dgm:presLayoutVars>
      </dgm:prSet>
      <dgm:spPr/>
    </dgm:pt>
    <dgm:pt modelId="{5BD2AD7F-F474-418C-8131-B082FE9D0C8F}" type="pres">
      <dgm:prSet presAssocID="{1C4FA902-5965-409F-9B99-B5948C110C34}" presName="sibTrans" presStyleCnt="0"/>
      <dgm:spPr/>
    </dgm:pt>
    <dgm:pt modelId="{27713D7A-997C-49C4-BA15-9092087CA68A}" type="pres">
      <dgm:prSet presAssocID="{249CD09D-2A81-4B90-A70C-268BCC53AB51}" presName="compNode" presStyleCnt="0"/>
      <dgm:spPr/>
    </dgm:pt>
    <dgm:pt modelId="{C37B5581-EB0D-4B33-9E56-F0C0B8F58A9F}" type="pres">
      <dgm:prSet presAssocID="{249CD09D-2A81-4B90-A70C-268BCC53AB51}" presName="bgRect" presStyleLbl="bgShp" presStyleIdx="3" presStyleCnt="4" custLinFactNeighborX="-1273" custLinFactNeighborY="35518"/>
      <dgm:spPr/>
    </dgm:pt>
    <dgm:pt modelId="{C3097289-2A23-4267-A8FC-8B81A3649D64}" type="pres">
      <dgm:prSet presAssocID="{249CD09D-2A81-4B90-A70C-268BCC53AB5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E7534668-F05A-48B2-A238-F7B83AC861FE}" type="pres">
      <dgm:prSet presAssocID="{249CD09D-2A81-4B90-A70C-268BCC53AB51}" presName="spaceRect" presStyleCnt="0"/>
      <dgm:spPr/>
    </dgm:pt>
    <dgm:pt modelId="{13D7767E-84F3-4D4E-B530-358032A6EA17}" type="pres">
      <dgm:prSet presAssocID="{249CD09D-2A81-4B90-A70C-268BCC53AB51}" presName="parTx" presStyleLbl="revTx" presStyleIdx="3" presStyleCnt="4">
        <dgm:presLayoutVars>
          <dgm:chMax val="0"/>
          <dgm:chPref val="0"/>
        </dgm:presLayoutVars>
      </dgm:prSet>
      <dgm:spPr/>
    </dgm:pt>
  </dgm:ptLst>
  <dgm:cxnLst>
    <dgm:cxn modelId="{88E9FA37-4FE8-4C90-ABC4-0787D59F234E}" type="presOf" srcId="{2FF8AD22-E0FD-489F-A870-632763B3A37A}" destId="{F77B8F37-DA83-41AA-8A58-D5C0CA706C87}" srcOrd="0" destOrd="0" presId="urn:microsoft.com/office/officeart/2018/2/layout/IconVerticalSolidList"/>
    <dgm:cxn modelId="{A448C83D-D0DC-4715-98F3-1D2538ABBED3}" srcId="{759287BE-5E13-4ABF-A9AD-EB9415CCA316}" destId="{92913D28-4630-4330-B521-A21E02E72948}" srcOrd="1" destOrd="0" parTransId="{9E6E4491-9178-4121-BF37-744D7AE06BDC}" sibTransId="{E6D69FB2-434B-4017-9D8A-88E5064E02C3}"/>
    <dgm:cxn modelId="{DEE9D177-D250-463C-A808-6B18FEF31C55}" srcId="{759287BE-5E13-4ABF-A9AD-EB9415CCA316}" destId="{249CD09D-2A81-4B90-A70C-268BCC53AB51}" srcOrd="3" destOrd="0" parTransId="{0D4A926A-5951-4F96-885E-0A108B22DED4}" sibTransId="{6BB12977-1ABA-41A1-9742-F28BAFFC70C1}"/>
    <dgm:cxn modelId="{10960F58-B614-4011-A470-69F7F419930A}" type="presOf" srcId="{249CD09D-2A81-4B90-A70C-268BCC53AB51}" destId="{13D7767E-84F3-4D4E-B530-358032A6EA17}" srcOrd="0" destOrd="0" presId="urn:microsoft.com/office/officeart/2018/2/layout/IconVerticalSolidList"/>
    <dgm:cxn modelId="{072C1A78-1658-447F-B390-6EAA82129E40}" srcId="{759287BE-5E13-4ABF-A9AD-EB9415CCA316}" destId="{2FF8AD22-E0FD-489F-A870-632763B3A37A}" srcOrd="2" destOrd="0" parTransId="{29D83405-1968-4FA1-9F18-CBB3E2B886BF}" sibTransId="{1C4FA902-5965-409F-9B99-B5948C110C34}"/>
    <dgm:cxn modelId="{7EA3F794-AE18-4B71-A720-7A83C811ECA5}" type="presOf" srcId="{92913D28-4630-4330-B521-A21E02E72948}" destId="{269C556F-2DFF-4F71-9F6D-1FE096322F2F}" srcOrd="0" destOrd="0" presId="urn:microsoft.com/office/officeart/2018/2/layout/IconVerticalSolidList"/>
    <dgm:cxn modelId="{426B7DBC-EAA1-41F1-954A-BE17FF01B785}" type="presOf" srcId="{759287BE-5E13-4ABF-A9AD-EB9415CCA316}" destId="{024E287D-39D9-4B27-8A9A-886C522DEF7E}" srcOrd="0" destOrd="0" presId="urn:microsoft.com/office/officeart/2018/2/layout/IconVerticalSolidList"/>
    <dgm:cxn modelId="{1D1B56ED-698D-4740-B58C-2D7FDDC7A006}" type="presOf" srcId="{CE270811-96A9-4131-A469-904031BF888D}" destId="{4C2AA289-7C92-4C62-8352-572EDACC99C8}" srcOrd="0" destOrd="0" presId="urn:microsoft.com/office/officeart/2018/2/layout/IconVerticalSolidList"/>
    <dgm:cxn modelId="{4959C2F1-E2EE-40B0-981D-9A6418DA7677}" srcId="{759287BE-5E13-4ABF-A9AD-EB9415CCA316}" destId="{CE270811-96A9-4131-A469-904031BF888D}" srcOrd="0" destOrd="0" parTransId="{369EFB85-2BB1-45EE-A0E0-230EA510E5AA}" sibTransId="{D2EB7751-ACDD-4983-B214-443EAB2554DB}"/>
    <dgm:cxn modelId="{0B45A2CB-B5BB-4EAB-BAFE-DC853D36AFE0}" type="presParOf" srcId="{024E287D-39D9-4B27-8A9A-886C522DEF7E}" destId="{2BE2A912-7C78-4F18-9EEF-6DE7EE5050F5}" srcOrd="0" destOrd="0" presId="urn:microsoft.com/office/officeart/2018/2/layout/IconVerticalSolidList"/>
    <dgm:cxn modelId="{BF3A3903-651D-479B-BA21-BFE4858B9AAF}" type="presParOf" srcId="{2BE2A912-7C78-4F18-9EEF-6DE7EE5050F5}" destId="{6B324B2C-2D2D-4308-8870-50ED42589CEB}" srcOrd="0" destOrd="0" presId="urn:microsoft.com/office/officeart/2018/2/layout/IconVerticalSolidList"/>
    <dgm:cxn modelId="{D627239C-697B-436A-AEBA-312880789434}" type="presParOf" srcId="{2BE2A912-7C78-4F18-9EEF-6DE7EE5050F5}" destId="{19AB6965-EEBE-4BEF-BC0F-75FCA570A659}" srcOrd="1" destOrd="0" presId="urn:microsoft.com/office/officeart/2018/2/layout/IconVerticalSolidList"/>
    <dgm:cxn modelId="{AEC7B8A7-6038-4701-A248-94133E5098FF}" type="presParOf" srcId="{2BE2A912-7C78-4F18-9EEF-6DE7EE5050F5}" destId="{809F3380-C7F7-4530-B583-7F415736B876}" srcOrd="2" destOrd="0" presId="urn:microsoft.com/office/officeart/2018/2/layout/IconVerticalSolidList"/>
    <dgm:cxn modelId="{6B3E52F5-B911-41DB-916C-B7775716B446}" type="presParOf" srcId="{2BE2A912-7C78-4F18-9EEF-6DE7EE5050F5}" destId="{4C2AA289-7C92-4C62-8352-572EDACC99C8}" srcOrd="3" destOrd="0" presId="urn:microsoft.com/office/officeart/2018/2/layout/IconVerticalSolidList"/>
    <dgm:cxn modelId="{490BA9E4-E607-406B-AE4E-48DE7984ECEF}" type="presParOf" srcId="{024E287D-39D9-4B27-8A9A-886C522DEF7E}" destId="{8F39D538-AF5F-4E00-BD01-54706B36B193}" srcOrd="1" destOrd="0" presId="urn:microsoft.com/office/officeart/2018/2/layout/IconVerticalSolidList"/>
    <dgm:cxn modelId="{C6F59D70-DCD4-4513-A877-A02104EE3BDE}" type="presParOf" srcId="{024E287D-39D9-4B27-8A9A-886C522DEF7E}" destId="{A5EB91FD-17AD-4860-A2BD-4FB0FBC45B41}" srcOrd="2" destOrd="0" presId="urn:microsoft.com/office/officeart/2018/2/layout/IconVerticalSolidList"/>
    <dgm:cxn modelId="{11284790-C8EE-4DE5-8E7E-9BC8AD991A1F}" type="presParOf" srcId="{A5EB91FD-17AD-4860-A2BD-4FB0FBC45B41}" destId="{C2AF7400-28A2-4270-921A-978BB32CB7E9}" srcOrd="0" destOrd="0" presId="urn:microsoft.com/office/officeart/2018/2/layout/IconVerticalSolidList"/>
    <dgm:cxn modelId="{174AE66A-81DC-4E20-839A-E10A7E001A1A}" type="presParOf" srcId="{A5EB91FD-17AD-4860-A2BD-4FB0FBC45B41}" destId="{E8CB1BBF-C24B-40E7-9A52-C60EA765CDE6}" srcOrd="1" destOrd="0" presId="urn:microsoft.com/office/officeart/2018/2/layout/IconVerticalSolidList"/>
    <dgm:cxn modelId="{259FA5BD-8BED-4CAC-A383-E03A14ACBE3B}" type="presParOf" srcId="{A5EB91FD-17AD-4860-A2BD-4FB0FBC45B41}" destId="{548B0BD0-6E18-45C9-97BD-40845BEE797F}" srcOrd="2" destOrd="0" presId="urn:microsoft.com/office/officeart/2018/2/layout/IconVerticalSolidList"/>
    <dgm:cxn modelId="{506CE9B2-D882-4F77-AB8F-2BA098CCF306}" type="presParOf" srcId="{A5EB91FD-17AD-4860-A2BD-4FB0FBC45B41}" destId="{269C556F-2DFF-4F71-9F6D-1FE096322F2F}" srcOrd="3" destOrd="0" presId="urn:microsoft.com/office/officeart/2018/2/layout/IconVerticalSolidList"/>
    <dgm:cxn modelId="{59F53608-08AD-421B-B6DC-5CC2AA2655E6}" type="presParOf" srcId="{024E287D-39D9-4B27-8A9A-886C522DEF7E}" destId="{8C8B5FB0-E572-4941-B4BA-331A75443FBA}" srcOrd="3" destOrd="0" presId="urn:microsoft.com/office/officeart/2018/2/layout/IconVerticalSolidList"/>
    <dgm:cxn modelId="{7E8714EF-0829-46E0-B872-EEF34B7C8006}" type="presParOf" srcId="{024E287D-39D9-4B27-8A9A-886C522DEF7E}" destId="{06534B7B-4A79-4129-AAA9-B3548CEF97D2}" srcOrd="4" destOrd="0" presId="urn:microsoft.com/office/officeart/2018/2/layout/IconVerticalSolidList"/>
    <dgm:cxn modelId="{62F337DC-767F-4308-BEE0-17141BEA8BE5}" type="presParOf" srcId="{06534B7B-4A79-4129-AAA9-B3548CEF97D2}" destId="{E3E0AEA8-8FDC-407B-BCFF-50EAFFAF668D}" srcOrd="0" destOrd="0" presId="urn:microsoft.com/office/officeart/2018/2/layout/IconVerticalSolidList"/>
    <dgm:cxn modelId="{82C796F3-2C41-4FE1-93AD-1FB9B6B6232D}" type="presParOf" srcId="{06534B7B-4A79-4129-AAA9-B3548CEF97D2}" destId="{7B08FA9D-8D63-4902-9F84-06F63EE7FCC0}" srcOrd="1" destOrd="0" presId="urn:microsoft.com/office/officeart/2018/2/layout/IconVerticalSolidList"/>
    <dgm:cxn modelId="{8BE6C890-64ED-4D8E-A187-1C808CCB0E3B}" type="presParOf" srcId="{06534B7B-4A79-4129-AAA9-B3548CEF97D2}" destId="{D4D76D42-A946-4750-90A2-A4B719455F98}" srcOrd="2" destOrd="0" presId="urn:microsoft.com/office/officeart/2018/2/layout/IconVerticalSolidList"/>
    <dgm:cxn modelId="{7322EF6B-AC16-4E58-B0BB-9F59BE0E3792}" type="presParOf" srcId="{06534B7B-4A79-4129-AAA9-B3548CEF97D2}" destId="{F77B8F37-DA83-41AA-8A58-D5C0CA706C87}" srcOrd="3" destOrd="0" presId="urn:microsoft.com/office/officeart/2018/2/layout/IconVerticalSolidList"/>
    <dgm:cxn modelId="{D3F70AD0-7188-4453-A42F-8D3086535ACB}" type="presParOf" srcId="{024E287D-39D9-4B27-8A9A-886C522DEF7E}" destId="{5BD2AD7F-F474-418C-8131-B082FE9D0C8F}" srcOrd="5" destOrd="0" presId="urn:microsoft.com/office/officeart/2018/2/layout/IconVerticalSolidList"/>
    <dgm:cxn modelId="{70389233-ACE7-47FC-9CBD-EDE958FF2E87}" type="presParOf" srcId="{024E287D-39D9-4B27-8A9A-886C522DEF7E}" destId="{27713D7A-997C-49C4-BA15-9092087CA68A}" srcOrd="6" destOrd="0" presId="urn:microsoft.com/office/officeart/2018/2/layout/IconVerticalSolidList"/>
    <dgm:cxn modelId="{022FD24A-D2E8-45EE-9600-ADC51812341E}" type="presParOf" srcId="{27713D7A-997C-49C4-BA15-9092087CA68A}" destId="{C37B5581-EB0D-4B33-9E56-F0C0B8F58A9F}" srcOrd="0" destOrd="0" presId="urn:microsoft.com/office/officeart/2018/2/layout/IconVerticalSolidList"/>
    <dgm:cxn modelId="{F42571FF-0A0B-462A-A0B5-0D1B45416937}" type="presParOf" srcId="{27713D7A-997C-49C4-BA15-9092087CA68A}" destId="{C3097289-2A23-4267-A8FC-8B81A3649D64}" srcOrd="1" destOrd="0" presId="urn:microsoft.com/office/officeart/2018/2/layout/IconVerticalSolidList"/>
    <dgm:cxn modelId="{6723C480-6946-4EB9-A6A5-F14A66FDA72C}" type="presParOf" srcId="{27713D7A-997C-49C4-BA15-9092087CA68A}" destId="{E7534668-F05A-48B2-A238-F7B83AC861FE}" srcOrd="2" destOrd="0" presId="urn:microsoft.com/office/officeart/2018/2/layout/IconVerticalSolidList"/>
    <dgm:cxn modelId="{5D2E8AAF-D1EB-498F-BB99-92B9619AD65F}" type="presParOf" srcId="{27713D7A-997C-49C4-BA15-9092087CA68A}" destId="{13D7767E-84F3-4D4E-B530-358032A6EA1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59ADA-F467-4F0C-9387-5400C3F54FC2}">
      <dsp:nvSpPr>
        <dsp:cNvPr id="0" name=""/>
        <dsp:cNvSpPr/>
      </dsp:nvSpPr>
      <dsp:spPr>
        <a:xfrm>
          <a:off x="205509" y="1640565"/>
          <a:ext cx="911674" cy="91167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82592A-2F4F-43E3-BC90-F6B1D8BB49AF}">
      <dsp:nvSpPr>
        <dsp:cNvPr id="0" name=""/>
        <dsp:cNvSpPr/>
      </dsp:nvSpPr>
      <dsp:spPr>
        <a:xfrm>
          <a:off x="396960" y="1832017"/>
          <a:ext cx="528770" cy="5287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6463BF-9A9E-42D9-AD42-C88882B34D5C}">
      <dsp:nvSpPr>
        <dsp:cNvPr id="0" name=""/>
        <dsp:cNvSpPr/>
      </dsp:nvSpPr>
      <dsp:spPr>
        <a:xfrm>
          <a:off x="1312541" y="1640565"/>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GB" sz="1100" b="0" i="0" kern="1200"/>
            <a:t>set up a Housing Improvement Board to raise standards and respond to new regulatory requirements. We will build on this and deliver the ombudsman’s recommendations through an expanded improvement plan.</a:t>
          </a:r>
          <a:endParaRPr lang="en-US" sz="1100" kern="1200"/>
        </a:p>
      </dsp:txBody>
      <dsp:txXfrm>
        <a:off x="1312541" y="1640565"/>
        <a:ext cx="2148945" cy="911674"/>
      </dsp:txXfrm>
    </dsp:sp>
    <dsp:sp modelId="{26C6ED2A-2D51-4433-B3F1-0AD2330AB5E9}">
      <dsp:nvSpPr>
        <dsp:cNvPr id="0" name=""/>
        <dsp:cNvSpPr/>
      </dsp:nvSpPr>
      <dsp:spPr>
        <a:xfrm>
          <a:off x="3835925" y="1640565"/>
          <a:ext cx="911674" cy="91167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37972A-053A-46A5-B076-286D3DCC3D9C}">
      <dsp:nvSpPr>
        <dsp:cNvPr id="0" name=""/>
        <dsp:cNvSpPr/>
      </dsp:nvSpPr>
      <dsp:spPr>
        <a:xfrm>
          <a:off x="4027376" y="1832017"/>
          <a:ext cx="528770" cy="5287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34F1D4-F534-42CD-9808-B3C80DC2EB22}">
      <dsp:nvSpPr>
        <dsp:cNvPr id="0" name=""/>
        <dsp:cNvSpPr/>
      </dsp:nvSpPr>
      <dsp:spPr>
        <a:xfrm>
          <a:off x="4942957" y="1640565"/>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GB" sz="1100" b="0" i="0" kern="1200"/>
            <a:t>a new, place-based approach to housing management” so residents have a single point of contact and “staff take ownership of their patch”.</a:t>
          </a:r>
          <a:endParaRPr lang="en-US" sz="1100" kern="1200"/>
        </a:p>
      </dsp:txBody>
      <dsp:txXfrm>
        <a:off x="4942957" y="1640565"/>
        <a:ext cx="2148945" cy="911674"/>
      </dsp:txXfrm>
    </dsp:sp>
    <dsp:sp modelId="{8A9C4D79-D6BD-4FA3-BD15-E2427FB55405}">
      <dsp:nvSpPr>
        <dsp:cNvPr id="0" name=""/>
        <dsp:cNvSpPr/>
      </dsp:nvSpPr>
      <dsp:spPr>
        <a:xfrm>
          <a:off x="7466341" y="1640565"/>
          <a:ext cx="911674" cy="91167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D1D700-C5A7-40A0-9D88-A2835A627E33}">
      <dsp:nvSpPr>
        <dsp:cNvPr id="0" name=""/>
        <dsp:cNvSpPr/>
      </dsp:nvSpPr>
      <dsp:spPr>
        <a:xfrm>
          <a:off x="7657792" y="1832017"/>
          <a:ext cx="528770" cy="5287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AF9EDE-6CEB-449D-BB03-233284EC3BDF}">
      <dsp:nvSpPr>
        <dsp:cNvPr id="0" name=""/>
        <dsp:cNvSpPr/>
      </dsp:nvSpPr>
      <dsp:spPr>
        <a:xfrm>
          <a:off x="8573374" y="1640565"/>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GB" sz="1100" b="0" i="0" kern="1200"/>
            <a:t>There will be additional training for all repairs staff on customer service and learning from mistakes, trialling new approaches for damp and mould cases such as remote monitoring sensors, and a review of ASB services.</a:t>
          </a:r>
          <a:endParaRPr lang="en-US" sz="1100" kern="1200"/>
        </a:p>
      </dsp:txBody>
      <dsp:txXfrm>
        <a:off x="8573374" y="1640565"/>
        <a:ext cx="2148945" cy="9116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4B2C-2D2D-4308-8870-50ED42589CEB}">
      <dsp:nvSpPr>
        <dsp:cNvPr id="0" name=""/>
        <dsp:cNvSpPr/>
      </dsp:nvSpPr>
      <dsp:spPr>
        <a:xfrm>
          <a:off x="0" y="1806"/>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B6965-EEBE-4BEF-BC0F-75FCA570A659}">
      <dsp:nvSpPr>
        <dsp:cNvPr id="0" name=""/>
        <dsp:cNvSpPr/>
      </dsp:nvSpPr>
      <dsp:spPr>
        <a:xfrm>
          <a:off x="276958" y="207808"/>
          <a:ext cx="503560" cy="5035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2AA289-7C92-4C62-8352-572EDACC99C8}">
      <dsp:nvSpPr>
        <dsp:cNvPr id="0" name=""/>
        <dsp:cNvSpPr/>
      </dsp:nvSpPr>
      <dsp:spPr>
        <a:xfrm>
          <a:off x="1057476" y="1806"/>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dirty="0"/>
            <a:t>CRM System being introduced for all of housing in January 2024</a:t>
          </a:r>
          <a:endParaRPr lang="en-US" sz="2200" kern="1200" dirty="0"/>
        </a:p>
      </dsp:txBody>
      <dsp:txXfrm>
        <a:off x="1057476" y="1806"/>
        <a:ext cx="9458123" cy="915564"/>
      </dsp:txXfrm>
    </dsp:sp>
    <dsp:sp modelId="{C2AF7400-28A2-4270-921A-978BB32CB7E9}">
      <dsp:nvSpPr>
        <dsp:cNvPr id="0" name=""/>
        <dsp:cNvSpPr/>
      </dsp:nvSpPr>
      <dsp:spPr>
        <a:xfrm>
          <a:off x="0" y="1142416"/>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CB1BBF-C24B-40E7-9A52-C60EA765CDE6}">
      <dsp:nvSpPr>
        <dsp:cNvPr id="0" name=""/>
        <dsp:cNvSpPr/>
      </dsp:nvSpPr>
      <dsp:spPr>
        <a:xfrm>
          <a:off x="276958" y="1352264"/>
          <a:ext cx="503560" cy="50356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9C556F-2DFF-4F71-9F6D-1FE096322F2F}">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US" sz="2200" kern="1200" dirty="0"/>
            <a:t>Introduction of Nigel Fox – Resolutions Coordinator</a:t>
          </a:r>
        </a:p>
      </dsp:txBody>
      <dsp:txXfrm>
        <a:off x="1057476" y="1146262"/>
        <a:ext cx="9458123" cy="915564"/>
      </dsp:txXfrm>
    </dsp:sp>
    <dsp:sp modelId="{E3E0AEA8-8FDC-407B-BCFF-50EAFFAF668D}">
      <dsp:nvSpPr>
        <dsp:cNvPr id="0" name=""/>
        <dsp:cNvSpPr/>
      </dsp:nvSpPr>
      <dsp:spPr>
        <a:xfrm>
          <a:off x="0" y="2290717"/>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8FA9D-8D63-4902-9F84-06F63EE7FCC0}">
      <dsp:nvSpPr>
        <dsp:cNvPr id="0" name=""/>
        <dsp:cNvSpPr/>
      </dsp:nvSpPr>
      <dsp:spPr>
        <a:xfrm>
          <a:off x="276958" y="2496719"/>
          <a:ext cx="503560" cy="5035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7B8F37-DA83-41AA-8A58-D5C0CA706C87}">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US" sz="2200" kern="1200" dirty="0"/>
            <a:t>Ombudsman Session with Suffolk authorities</a:t>
          </a:r>
        </a:p>
      </dsp:txBody>
      <dsp:txXfrm>
        <a:off x="1057476" y="2290717"/>
        <a:ext cx="9458123" cy="915564"/>
      </dsp:txXfrm>
    </dsp:sp>
    <dsp:sp modelId="{C37B5581-EB0D-4B33-9E56-F0C0B8F58A9F}">
      <dsp:nvSpPr>
        <dsp:cNvPr id="0" name=""/>
        <dsp:cNvSpPr/>
      </dsp:nvSpPr>
      <dsp:spPr>
        <a:xfrm>
          <a:off x="0" y="3436979"/>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97289-2A23-4267-A8FC-8B81A3649D64}">
      <dsp:nvSpPr>
        <dsp:cNvPr id="0" name=""/>
        <dsp:cNvSpPr/>
      </dsp:nvSpPr>
      <dsp:spPr>
        <a:xfrm>
          <a:off x="276958" y="3641175"/>
          <a:ext cx="503560" cy="5035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7767E-84F3-4D4E-B530-358032A6EA17}">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dirty="0"/>
            <a:t>Getting through the backlog</a:t>
          </a:r>
          <a:endParaRPr lang="en-US" sz="2200" kern="1200" dirty="0"/>
        </a:p>
      </dsp:txBody>
      <dsp:txXfrm>
        <a:off x="1057476" y="3435173"/>
        <a:ext cx="9458123" cy="915564"/>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42342-8F3A-46A2-968B-C78B304F7FE4}" type="datetimeFigureOut">
              <a:rPr lang="en-GB" smtClean="0"/>
              <a:t>05/12/2023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97C4-F4B6-480D-A1D0-906E36553CCE}" type="slidenum">
              <a:rPr lang="en-GB" smtClean="0"/>
              <a:t>‹#›</a:t>
            </a:fld>
            <a:endParaRPr lang="en-GB"/>
          </a:p>
        </p:txBody>
      </p:sp>
    </p:spTree>
    <p:extLst>
      <p:ext uri="{BB962C8B-B14F-4D97-AF65-F5344CB8AC3E}">
        <p14:creationId xmlns:p14="http://schemas.microsoft.com/office/powerpoint/2010/main" val="202063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3</a:t>
            </a:fld>
            <a:endParaRPr lang="en-GB"/>
          </a:p>
        </p:txBody>
      </p:sp>
    </p:spTree>
    <p:extLst>
      <p:ext uri="{BB962C8B-B14F-4D97-AF65-F5344CB8AC3E}">
        <p14:creationId xmlns:p14="http://schemas.microsoft.com/office/powerpoint/2010/main" val="23674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4</a:t>
            </a:fld>
            <a:endParaRPr lang="en-GB"/>
          </a:p>
        </p:txBody>
      </p:sp>
    </p:spTree>
    <p:extLst>
      <p:ext uri="{BB962C8B-B14F-4D97-AF65-F5344CB8AC3E}">
        <p14:creationId xmlns:p14="http://schemas.microsoft.com/office/powerpoint/2010/main" val="190760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5</a:t>
            </a:fld>
            <a:endParaRPr lang="en-GB"/>
          </a:p>
        </p:txBody>
      </p:sp>
    </p:spTree>
    <p:extLst>
      <p:ext uri="{BB962C8B-B14F-4D97-AF65-F5344CB8AC3E}">
        <p14:creationId xmlns:p14="http://schemas.microsoft.com/office/powerpoint/2010/main" val="20354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6F97C4-F4B6-480D-A1D0-906E36553CCE}" type="slidenum">
              <a:rPr lang="en-GB" smtClean="0"/>
              <a:t>9</a:t>
            </a:fld>
            <a:endParaRPr lang="en-GB"/>
          </a:p>
        </p:txBody>
      </p:sp>
    </p:spTree>
    <p:extLst>
      <p:ext uri="{BB962C8B-B14F-4D97-AF65-F5344CB8AC3E}">
        <p14:creationId xmlns:p14="http://schemas.microsoft.com/office/powerpoint/2010/main" val="104221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11</a:t>
            </a:fld>
            <a:endParaRPr lang="en-GB"/>
          </a:p>
        </p:txBody>
      </p:sp>
    </p:spTree>
    <p:extLst>
      <p:ext uri="{BB962C8B-B14F-4D97-AF65-F5344CB8AC3E}">
        <p14:creationId xmlns:p14="http://schemas.microsoft.com/office/powerpoint/2010/main" val="89839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B8F-6A90-3304-6BAC-6C923008B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A9F35F-BD5F-2A46-F20C-5B033A55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F8A914-EAF0-A987-442E-6DFDAA44002C}"/>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9D27CC33-CA43-FAA6-8CA9-B0A52265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01293-B79F-52EC-EA10-422F4BF8CFBF}"/>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182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1B0-C4D0-16D1-AA2F-F30A2E1D9D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98AA24-688D-7AEF-FF77-93545BCAF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4F120-F424-9C14-45F4-35D8DE805F0F}"/>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D8432A8F-9AE5-6470-6E10-F05E44EC4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31C0B-9F7F-47D3-BC5B-25AD7E06450D}"/>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17162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ACBE1-A7B0-D939-BA87-5FF9C5C15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45379E-A64A-ACEB-E307-651B375A4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4C4718-BB8A-9810-47B6-FED12A805A43}"/>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BB03E856-105F-53A1-3928-8C956DAB7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1B28D-B80C-3F70-FCAD-010C84EC7FB6}"/>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3157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3B99-ABAD-ADAA-9550-85CC77453F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F5D52C-6FFC-526F-2E0E-F5702F8E0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67C85-570A-8230-AD3E-FE185096AAAB}"/>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DFC06DD5-5C11-1CCB-7AF2-BFED8FDEB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A6620-A1E7-EA70-0940-11AE348EE130}"/>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3909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5925-E9F8-8F24-E210-5348BAB4B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DDDFA-2B6E-D152-641F-FB7795907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EF21A-2B17-7764-4415-DC85AB7E8FA9}"/>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5F498758-8B1F-D20E-5108-C98075B02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7E949-47E8-EF2A-2114-C86029CECF93}"/>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98625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59F7-5DF1-9C0B-D75D-72756D81CF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04862-FBEA-B7F3-0EFC-BA61F70D1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0203E-9BA8-4A65-D22F-57F430B2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D764D-054B-E1C2-6180-6A56EFDA8995}"/>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6" name="Footer Placeholder 5">
            <a:extLst>
              <a:ext uri="{FF2B5EF4-FFF2-40B4-BE49-F238E27FC236}">
                <a16:creationId xmlns:a16="http://schemas.microsoft.com/office/drawing/2014/main" id="{218438EB-F329-6A7D-CC46-FA6DDBA61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B94DB-FE26-6EB0-1829-1F060076EDD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176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AFD-690F-DB47-4DCE-532D4C380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59C04-9476-D38C-60C7-82CC8064C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8577-337C-F63F-DC35-440C3D718F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A48C8-4651-EECB-8F29-C8ABD7698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4DD94-436E-D3FD-6C81-FE2A9EC6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0EF7CA-7731-C9AC-6BF4-8E20B8549B7D}"/>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8" name="Footer Placeholder 7">
            <a:extLst>
              <a:ext uri="{FF2B5EF4-FFF2-40B4-BE49-F238E27FC236}">
                <a16:creationId xmlns:a16="http://schemas.microsoft.com/office/drawing/2014/main" id="{C8B51F43-8E10-0DED-BE6B-98D0F55E18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BB8268-E8F1-6B8A-40B8-B88B5115C14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01042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CD33-851C-914A-ABBD-E96EDD1A9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0511E-7AB2-3859-99D5-5B3B3C35B369}"/>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4" name="Footer Placeholder 3">
            <a:extLst>
              <a:ext uri="{FF2B5EF4-FFF2-40B4-BE49-F238E27FC236}">
                <a16:creationId xmlns:a16="http://schemas.microsoft.com/office/drawing/2014/main" id="{E105AD5E-6D31-D225-B8B2-57886283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6C19C1-2D6D-E028-4817-A84A237E04F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9090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44600-597E-E45D-6462-1422F60B65A4}"/>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3" name="Footer Placeholder 2">
            <a:extLst>
              <a:ext uri="{FF2B5EF4-FFF2-40B4-BE49-F238E27FC236}">
                <a16:creationId xmlns:a16="http://schemas.microsoft.com/office/drawing/2014/main" id="{43047A46-857A-D5A4-251F-3839D4B87A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E2BF9-B140-91D1-5FAC-18ADD05CE0DA}"/>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837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3545-4AEA-BC38-9326-727A39B18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D7B0B9-DF70-A994-C33B-22DF6FFEF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EB287C-A74F-7709-4DF3-CB4FA29AC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A3F7-C1A0-F584-1B4D-0C7F2A8049F2}"/>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6" name="Footer Placeholder 5">
            <a:extLst>
              <a:ext uri="{FF2B5EF4-FFF2-40B4-BE49-F238E27FC236}">
                <a16:creationId xmlns:a16="http://schemas.microsoft.com/office/drawing/2014/main" id="{B88EBEBD-C1A6-0A24-792B-71C0F08EE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A6A70-E8B5-1D0B-DE55-CB5AF3564BB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6152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DE34-D7C2-AA56-1EF9-D084C5603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97313-9B68-A781-C730-38945BFA1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884DB6-2A89-2800-ACAB-B5D3FC295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2501F-4EB7-9163-1194-B327DF9CC56F}"/>
              </a:ext>
            </a:extLst>
          </p:cNvPr>
          <p:cNvSpPr>
            <a:spLocks noGrp="1"/>
          </p:cNvSpPr>
          <p:nvPr>
            <p:ph type="dt" sz="half" idx="10"/>
          </p:nvPr>
        </p:nvSpPr>
        <p:spPr/>
        <p:txBody>
          <a:bodyPr/>
          <a:lstStyle/>
          <a:p>
            <a:fld id="{2E4C8648-6B53-405C-922C-BE9052C055B5}" type="datetimeFigureOut">
              <a:rPr lang="en-GB" smtClean="0"/>
              <a:t>05/12/2023</a:t>
            </a:fld>
            <a:endParaRPr lang="en-GB"/>
          </a:p>
        </p:txBody>
      </p:sp>
      <p:sp>
        <p:nvSpPr>
          <p:cNvPr id="6" name="Footer Placeholder 5">
            <a:extLst>
              <a:ext uri="{FF2B5EF4-FFF2-40B4-BE49-F238E27FC236}">
                <a16:creationId xmlns:a16="http://schemas.microsoft.com/office/drawing/2014/main" id="{7E0E1565-4C51-26BF-D618-0D82D26DA5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ED685-3B8B-F62E-D67A-48DA37811812}"/>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956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32012-4E1A-68DB-AE20-A46505AD2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DC34D8-BCE6-368A-8F54-93D0CB666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7DCD6-FDDD-826C-A44C-25717EAF1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8648-6B53-405C-922C-BE9052C055B5}" type="datetimeFigureOut">
              <a:rPr lang="en-GB" smtClean="0"/>
              <a:t>05/12/2023</a:t>
            </a:fld>
            <a:endParaRPr lang="en-GB"/>
          </a:p>
        </p:txBody>
      </p:sp>
      <p:sp>
        <p:nvSpPr>
          <p:cNvPr id="5" name="Footer Placeholder 4">
            <a:extLst>
              <a:ext uri="{FF2B5EF4-FFF2-40B4-BE49-F238E27FC236}">
                <a16:creationId xmlns:a16="http://schemas.microsoft.com/office/drawing/2014/main" id="{E51E2A66-B169-6B23-B7D1-C5134951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CC05CE-694B-3A98-486E-4CAC100B7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F9C5-2731-4677-B298-4FABA084D915}" type="slidenum">
              <a:rPr lang="en-GB" smtClean="0"/>
              <a:t>‹#›</a:t>
            </a:fld>
            <a:endParaRPr lang="en-GB"/>
          </a:p>
        </p:txBody>
      </p:sp>
    </p:spTree>
    <p:extLst>
      <p:ext uri="{BB962C8B-B14F-4D97-AF65-F5344CB8AC3E}">
        <p14:creationId xmlns:p14="http://schemas.microsoft.com/office/powerpoint/2010/main" val="59562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DA391E-1E2E-A269-FFE0-CE282308C68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Housing Complaints </a:t>
            </a:r>
            <a:br>
              <a:rPr lang="en-GB" sz="4800">
                <a:solidFill>
                  <a:srgbClr val="FFFFFF"/>
                </a:solidFill>
              </a:rPr>
            </a:br>
            <a:r>
              <a:rPr lang="en-GB" sz="4800">
                <a:solidFill>
                  <a:srgbClr val="FFFFFF"/>
                </a:solidFill>
              </a:rPr>
              <a:t>Task Force</a:t>
            </a:r>
          </a:p>
        </p:txBody>
      </p:sp>
      <p:sp>
        <p:nvSpPr>
          <p:cNvPr id="3" name="Subtitle 2">
            <a:extLst>
              <a:ext uri="{FF2B5EF4-FFF2-40B4-BE49-F238E27FC236}">
                <a16:creationId xmlns:a16="http://schemas.microsoft.com/office/drawing/2014/main" id="{2370597B-9AB7-4338-1A15-8F519B3CF987}"/>
              </a:ext>
            </a:extLst>
          </p:cNvPr>
          <p:cNvSpPr>
            <a:spLocks noGrp="1"/>
          </p:cNvSpPr>
          <p:nvPr>
            <p:ph type="subTitle" idx="1"/>
          </p:nvPr>
        </p:nvSpPr>
        <p:spPr>
          <a:xfrm>
            <a:off x="1350682" y="4870824"/>
            <a:ext cx="10005951" cy="1458258"/>
          </a:xfrm>
        </p:spPr>
        <p:txBody>
          <a:bodyPr anchor="ctr">
            <a:normAutofit/>
          </a:bodyPr>
          <a:lstStyle/>
          <a:p>
            <a:pPr algn="l"/>
            <a:r>
              <a:rPr lang="en-GB" dirty="0"/>
              <a:t>26</a:t>
            </a:r>
            <a:r>
              <a:rPr lang="en-GB" baseline="30000" dirty="0"/>
              <a:t>th</a:t>
            </a:r>
            <a:r>
              <a:rPr lang="en-GB" dirty="0"/>
              <a:t> October 2023</a:t>
            </a:r>
          </a:p>
        </p:txBody>
      </p:sp>
    </p:spTree>
    <p:extLst>
      <p:ext uri="{BB962C8B-B14F-4D97-AF65-F5344CB8AC3E}">
        <p14:creationId xmlns:p14="http://schemas.microsoft.com/office/powerpoint/2010/main" val="322678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18A3B-41F9-9BB5-3CC7-8C5E166B2DAD}"/>
              </a:ext>
            </a:extLst>
          </p:cNvPr>
          <p:cNvSpPr>
            <a:spLocks noGrp="1"/>
          </p:cNvSpPr>
          <p:nvPr>
            <p:ph type="title"/>
          </p:nvPr>
        </p:nvSpPr>
        <p:spPr>
          <a:xfrm>
            <a:off x="6590662" y="4267832"/>
            <a:ext cx="4805996" cy="1297115"/>
          </a:xfrm>
        </p:spPr>
        <p:txBody>
          <a:bodyPr vert="horz" lIns="91440" tIns="45720" rIns="91440" bIns="45720" rtlCol="0" anchor="t">
            <a:normAutofit fontScale="90000"/>
          </a:bodyPr>
          <a:lstStyle/>
          <a:p>
            <a:r>
              <a:rPr lang="en-US" sz="4000" kern="1200">
                <a:solidFill>
                  <a:schemeClr val="tx2"/>
                </a:solidFill>
                <a:latin typeface="+mj-lt"/>
                <a:ea typeface="+mj-ea"/>
                <a:cs typeface="+mj-cs"/>
              </a:rPr>
              <a:t>Over to you for Preventative Actions Identified this Quarter</a:t>
            </a:r>
          </a:p>
        </p:txBody>
      </p:sp>
      <p:pic>
        <p:nvPicPr>
          <p:cNvPr id="7" name="Graphic 6" descr="Warning">
            <a:extLst>
              <a:ext uri="{FF2B5EF4-FFF2-40B4-BE49-F238E27FC236}">
                <a16:creationId xmlns:a16="http://schemas.microsoft.com/office/drawing/2014/main" id="{C427CF10-0A41-C4CE-D1C2-A22152373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95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48F4CC-887F-2E65-4AEB-46C99BC2D818}"/>
              </a:ext>
            </a:extLst>
          </p:cNvPr>
          <p:cNvSpPr>
            <a:spLocks noGrp="1"/>
          </p:cNvSpPr>
          <p:nvPr>
            <p:ph type="title"/>
          </p:nvPr>
        </p:nvSpPr>
        <p:spPr>
          <a:xfrm>
            <a:off x="838200" y="557188"/>
            <a:ext cx="10515600" cy="1133499"/>
          </a:xfrm>
        </p:spPr>
        <p:txBody>
          <a:bodyPr>
            <a:normAutofit/>
          </a:bodyPr>
          <a:lstStyle/>
          <a:p>
            <a:pPr algn="ctr"/>
            <a:r>
              <a:rPr lang="en-GB" sz="5200"/>
              <a:t>Up Next…</a:t>
            </a:r>
          </a:p>
        </p:txBody>
      </p:sp>
      <p:graphicFrame>
        <p:nvGraphicFramePr>
          <p:cNvPr id="13" name="Content Placeholder 2">
            <a:extLst>
              <a:ext uri="{FF2B5EF4-FFF2-40B4-BE49-F238E27FC236}">
                <a16:creationId xmlns:a16="http://schemas.microsoft.com/office/drawing/2014/main" id="{6108C48A-341D-8B05-78B2-2FA2F7926C1B}"/>
              </a:ext>
            </a:extLst>
          </p:cNvPr>
          <p:cNvGraphicFramePr>
            <a:graphicFrameLocks noGrp="1"/>
          </p:cNvGraphicFramePr>
          <p:nvPr>
            <p:ph idx="1"/>
            <p:extLst>
              <p:ext uri="{D42A27DB-BD31-4B8C-83A1-F6EECF244321}">
                <p14:modId xmlns:p14="http://schemas.microsoft.com/office/powerpoint/2010/main" val="17987263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8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BDE8A1-CF8E-50A0-53FD-2B909A9BDA06}"/>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Agenda</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2EDA83-7EF0-4119-0DE7-AA165E09CF60}"/>
              </a:ext>
            </a:extLst>
          </p:cNvPr>
          <p:cNvSpPr>
            <a:spLocks noGrp="1"/>
          </p:cNvSpPr>
          <p:nvPr>
            <p:ph idx="1"/>
          </p:nvPr>
        </p:nvSpPr>
        <p:spPr>
          <a:xfrm>
            <a:off x="4379709" y="686862"/>
            <a:ext cx="7037591" cy="5475129"/>
          </a:xfrm>
        </p:spPr>
        <p:txBody>
          <a:bodyPr anchor="ctr">
            <a:normAutofit/>
          </a:bodyPr>
          <a:lstStyle/>
          <a:p>
            <a:r>
              <a:rPr lang="en-GB" sz="2600" dirty="0"/>
              <a:t>Welcome &amp; Introductions</a:t>
            </a:r>
          </a:p>
          <a:p>
            <a:r>
              <a:rPr lang="en-GB" sz="2600" dirty="0"/>
              <a:t>Actions from Last Meeting </a:t>
            </a:r>
          </a:p>
          <a:p>
            <a:r>
              <a:rPr lang="en-GB" sz="2600" dirty="0"/>
              <a:t>Q2 figures trends &amp; preventative actions </a:t>
            </a:r>
          </a:p>
          <a:p>
            <a:r>
              <a:rPr lang="en-GB" sz="2600" dirty="0"/>
              <a:t>Housing Ombudsman/Regulator update</a:t>
            </a:r>
          </a:p>
          <a:p>
            <a:r>
              <a:rPr lang="en-GB" sz="2600" dirty="0"/>
              <a:t>TSM Q2 results </a:t>
            </a:r>
          </a:p>
          <a:p>
            <a:r>
              <a:rPr lang="en-GB" sz="2600" dirty="0"/>
              <a:t>Preventative Actions for this quarter</a:t>
            </a:r>
          </a:p>
          <a:p>
            <a:r>
              <a:rPr lang="en-GB" sz="2600" dirty="0"/>
              <a:t>Up Next…</a:t>
            </a:r>
          </a:p>
          <a:p>
            <a:r>
              <a:rPr lang="en-GB" sz="2600" dirty="0"/>
              <a:t>AOB</a:t>
            </a:r>
          </a:p>
          <a:p>
            <a:endParaRPr lang="en-GB" sz="2600" dirty="0"/>
          </a:p>
          <a:p>
            <a:endParaRPr lang="en-GB" sz="2600" dirty="0"/>
          </a:p>
        </p:txBody>
      </p:sp>
    </p:spTree>
    <p:extLst>
      <p:ext uri="{BB962C8B-B14F-4D97-AF65-F5344CB8AC3E}">
        <p14:creationId xmlns:p14="http://schemas.microsoft.com/office/powerpoint/2010/main" val="54148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6B6A-59DB-7ED2-6E6D-1013C77DF680}"/>
              </a:ext>
            </a:extLst>
          </p:cNvPr>
          <p:cNvSpPr>
            <a:spLocks noGrp="1"/>
          </p:cNvSpPr>
          <p:nvPr>
            <p:ph type="title"/>
          </p:nvPr>
        </p:nvSpPr>
        <p:spPr/>
        <p:txBody>
          <a:bodyPr/>
          <a:lstStyle/>
          <a:p>
            <a:r>
              <a:rPr lang="en-GB" dirty="0"/>
              <a:t>Housing Repair Complaints Q2</a:t>
            </a:r>
          </a:p>
        </p:txBody>
      </p:sp>
      <p:sp>
        <p:nvSpPr>
          <p:cNvPr id="5" name="TextBox 4">
            <a:extLst>
              <a:ext uri="{FF2B5EF4-FFF2-40B4-BE49-F238E27FC236}">
                <a16:creationId xmlns:a16="http://schemas.microsoft.com/office/drawing/2014/main" id="{20500AC4-08ED-6DD8-D65D-598E9C88F92C}"/>
              </a:ext>
            </a:extLst>
          </p:cNvPr>
          <p:cNvSpPr txBox="1"/>
          <p:nvPr/>
        </p:nvSpPr>
        <p:spPr>
          <a:xfrm>
            <a:off x="838200" y="3611001"/>
            <a:ext cx="10515600" cy="3108543"/>
          </a:xfrm>
          <a:prstGeom prst="rect">
            <a:avLst/>
          </a:prstGeom>
          <a:noFill/>
        </p:spPr>
        <p:txBody>
          <a:bodyPr wrap="square" rtlCol="0">
            <a:spAutoFit/>
          </a:bodyPr>
          <a:lstStyle/>
          <a:p>
            <a:r>
              <a:rPr lang="en-GB" sz="1400" u="sng" dirty="0"/>
              <a:t>Response Times</a:t>
            </a:r>
          </a:p>
          <a:p>
            <a:r>
              <a:rPr lang="en-GB" sz="1400" dirty="0"/>
              <a:t>The average complaint response time in Q2 was 18.5 working days. This is up from an average of 16.9 working days in Q1.</a:t>
            </a:r>
          </a:p>
          <a:p>
            <a:endParaRPr lang="en-GB" sz="1400" dirty="0"/>
          </a:p>
          <a:p>
            <a:r>
              <a:rPr lang="en-GB" sz="1400" dirty="0"/>
              <a:t>We saw 60% of complaints responded to breach the 10-working day deadline, this is up from 45% in Q4.</a:t>
            </a:r>
          </a:p>
          <a:p>
            <a:endParaRPr lang="en-GB" sz="1400" dirty="0"/>
          </a:p>
          <a:p>
            <a:r>
              <a:rPr lang="en-GB" sz="1400" u="sng" dirty="0"/>
              <a:t>Themes &amp; Trends</a:t>
            </a:r>
          </a:p>
          <a:p>
            <a:r>
              <a:rPr lang="en-GB" sz="1400" dirty="0"/>
              <a:t>Tenants are continuing to complain about the lack of progress towards repair works, often demonstrating that they have contacted the Councils on multiple occasions to get a repair scheduled. The Councils are still seeing high levels of complaints for compliance related matters which is a hangover from the contract with Aarons Services. </a:t>
            </a:r>
          </a:p>
          <a:p>
            <a:endParaRPr lang="en-GB" sz="1400" dirty="0"/>
          </a:p>
          <a:p>
            <a:r>
              <a:rPr lang="en-GB" sz="1400" dirty="0"/>
              <a:t>The Councils continue to receive complaints relating to damp and mould however, how this changes over winter and as Zap Carbon becomes more established remains to be seen. We are seeing complaints following Zap Carbon visits that work is not being carried out, could this be about the management of expectations with our tenants.</a:t>
            </a:r>
          </a:p>
          <a:p>
            <a:endParaRPr lang="en-GB" sz="1400" u="sng" dirty="0"/>
          </a:p>
        </p:txBody>
      </p:sp>
      <p:graphicFrame>
        <p:nvGraphicFramePr>
          <p:cNvPr id="7" name="Content Placeholder 6">
            <a:extLst>
              <a:ext uri="{FF2B5EF4-FFF2-40B4-BE49-F238E27FC236}">
                <a16:creationId xmlns:a16="http://schemas.microsoft.com/office/drawing/2014/main" id="{CC7717DF-DA54-0024-E6ED-9B16BE1F833C}"/>
              </a:ext>
            </a:extLst>
          </p:cNvPr>
          <p:cNvGraphicFramePr>
            <a:graphicFrameLocks noGrp="1"/>
          </p:cNvGraphicFramePr>
          <p:nvPr>
            <p:ph idx="1"/>
            <p:extLst>
              <p:ext uri="{D42A27DB-BD31-4B8C-83A1-F6EECF244321}">
                <p14:modId xmlns:p14="http://schemas.microsoft.com/office/powerpoint/2010/main" val="1586256562"/>
              </p:ext>
            </p:extLst>
          </p:nvPr>
        </p:nvGraphicFramePr>
        <p:xfrm>
          <a:off x="838200" y="1690688"/>
          <a:ext cx="7391400" cy="1732564"/>
        </p:xfrm>
        <a:graphic>
          <a:graphicData uri="http://schemas.openxmlformats.org/drawingml/2006/table">
            <a:tbl>
              <a:tblPr/>
              <a:tblGrid>
                <a:gridCol w="1332876">
                  <a:extLst>
                    <a:ext uri="{9D8B030D-6E8A-4147-A177-3AD203B41FA5}">
                      <a16:colId xmlns:a16="http://schemas.microsoft.com/office/drawing/2014/main" val="1215128937"/>
                    </a:ext>
                  </a:extLst>
                </a:gridCol>
                <a:gridCol w="1800246">
                  <a:extLst>
                    <a:ext uri="{9D8B030D-6E8A-4147-A177-3AD203B41FA5}">
                      <a16:colId xmlns:a16="http://schemas.microsoft.com/office/drawing/2014/main" val="1151545503"/>
                    </a:ext>
                  </a:extLst>
                </a:gridCol>
                <a:gridCol w="1782937">
                  <a:extLst>
                    <a:ext uri="{9D8B030D-6E8A-4147-A177-3AD203B41FA5}">
                      <a16:colId xmlns:a16="http://schemas.microsoft.com/office/drawing/2014/main" val="2707014678"/>
                    </a:ext>
                  </a:extLst>
                </a:gridCol>
                <a:gridCol w="1644457">
                  <a:extLst>
                    <a:ext uri="{9D8B030D-6E8A-4147-A177-3AD203B41FA5}">
                      <a16:colId xmlns:a16="http://schemas.microsoft.com/office/drawing/2014/main" val="1058434048"/>
                    </a:ext>
                  </a:extLst>
                </a:gridCol>
                <a:gridCol w="830884">
                  <a:extLst>
                    <a:ext uri="{9D8B030D-6E8A-4147-A177-3AD203B41FA5}">
                      <a16:colId xmlns:a16="http://schemas.microsoft.com/office/drawing/2014/main" val="3459389392"/>
                    </a:ext>
                  </a:extLst>
                </a:gridCol>
              </a:tblGrid>
              <a:tr h="433141">
                <a:tc>
                  <a:txBody>
                    <a:bodyPr/>
                    <a:lstStyle/>
                    <a:p>
                      <a:pPr algn="l" fontAlgn="ctr"/>
                      <a:r>
                        <a:rPr lang="en-GB" sz="1600" b="1" i="0" u="none" strike="noStrike">
                          <a:solidFill>
                            <a:srgbClr val="FFFFFF"/>
                          </a:solidFill>
                          <a:effectLst/>
                          <a:latin typeface="+mn-lt"/>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BMBS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Compliance</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Total</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2326931113"/>
                  </a:ext>
                </a:extLst>
              </a:tr>
              <a:tr h="433141">
                <a:tc>
                  <a:txBody>
                    <a:bodyPr/>
                    <a:lstStyle/>
                    <a:p>
                      <a:pPr algn="l" fontAlgn="ctr"/>
                      <a:r>
                        <a:rPr lang="en-GB" sz="1600" b="1" i="0" u="none" strike="noStrike">
                          <a:solidFill>
                            <a:srgbClr val="000000"/>
                          </a:solidFill>
                          <a:effectLst/>
                          <a:latin typeface="+mn-lt"/>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000000"/>
                          </a:solidFill>
                          <a:effectLst/>
                          <a:latin typeface="+mn-lt"/>
                        </a:rPr>
                        <a:t>78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000000"/>
                          </a:solidFill>
                          <a:effectLst/>
                          <a:latin typeface="+mn-lt"/>
                        </a:rPr>
                        <a:t>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000000"/>
                          </a:solidFill>
                          <a:effectLst/>
                          <a:latin typeface="+mn-lt"/>
                        </a:rPr>
                        <a:t>16</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000000"/>
                          </a:solidFill>
                          <a:effectLst/>
                          <a:latin typeface="+mn-lt"/>
                        </a:rPr>
                        <a:t>103</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6385676"/>
                  </a:ext>
                </a:extLst>
              </a:tr>
              <a:tr h="433141">
                <a:tc>
                  <a:txBody>
                    <a:bodyPr/>
                    <a:lstStyle/>
                    <a:p>
                      <a:pPr algn="l" fontAlgn="ctr"/>
                      <a:r>
                        <a:rPr lang="en-GB" sz="1600" b="1" i="0" u="none" strike="noStrike">
                          <a:solidFill>
                            <a:srgbClr val="000000"/>
                          </a:solidFill>
                          <a:effectLst/>
                          <a:latin typeface="+mn-lt"/>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mn-lt"/>
                        </a:rPr>
                        <a:t>81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mn-lt"/>
                        </a:rPr>
                        <a:t>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mn-lt"/>
                        </a:rPr>
                        <a:t>48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mn-lt"/>
                        </a:rPr>
                        <a:t>133</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54189097"/>
                  </a:ext>
                </a:extLst>
              </a:tr>
              <a:tr h="433141">
                <a:tc>
                  <a:txBody>
                    <a:bodyPr/>
                    <a:lstStyle/>
                    <a:p>
                      <a:pPr algn="l" fontAlgn="ctr"/>
                      <a:r>
                        <a:rPr lang="en-GB" sz="1600" b="1" i="0" u="none" strike="noStrike">
                          <a:solidFill>
                            <a:srgbClr val="000000"/>
                          </a:solidFill>
                          <a:effectLst/>
                          <a:latin typeface="+mn-lt"/>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C00000"/>
                          </a:solidFill>
                          <a:effectLst/>
                          <a:latin typeface="+mn-lt"/>
                        </a:rPr>
                        <a:t>3.85%</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70AD47"/>
                          </a:solidFill>
                          <a:effectLst/>
                          <a:latin typeface="+mn-lt"/>
                        </a:rPr>
                        <a:t>-55.6%</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C00000"/>
                          </a:solidFill>
                          <a:effectLst/>
                          <a:latin typeface="+mn-lt"/>
                        </a:rPr>
                        <a:t>200%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C00000"/>
                          </a:solidFill>
                          <a:effectLst/>
                          <a:latin typeface="+mn-lt"/>
                        </a:rPr>
                        <a:t>29.1%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38901062"/>
                  </a:ext>
                </a:extLst>
              </a:tr>
            </a:tbl>
          </a:graphicData>
        </a:graphic>
      </p:graphicFrame>
    </p:spTree>
    <p:extLst>
      <p:ext uri="{BB962C8B-B14F-4D97-AF65-F5344CB8AC3E}">
        <p14:creationId xmlns:p14="http://schemas.microsoft.com/office/powerpoint/2010/main" val="146875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079A-1A1C-833E-3BAF-6C5A3B31B45B}"/>
              </a:ext>
            </a:extLst>
          </p:cNvPr>
          <p:cNvSpPr>
            <a:spLocks noGrp="1"/>
          </p:cNvSpPr>
          <p:nvPr>
            <p:ph type="title"/>
          </p:nvPr>
        </p:nvSpPr>
        <p:spPr>
          <a:xfrm>
            <a:off x="838200" y="365126"/>
            <a:ext cx="10515600" cy="584444"/>
          </a:xfrm>
        </p:spPr>
        <p:txBody>
          <a:bodyPr>
            <a:normAutofit fontScale="90000"/>
          </a:bodyPr>
          <a:lstStyle/>
          <a:p>
            <a:r>
              <a:rPr lang="en-GB" sz="3600"/>
              <a:t>Tenancy Services &amp; Housing Solutions Complaints Q2</a:t>
            </a:r>
          </a:p>
        </p:txBody>
      </p:sp>
      <p:sp>
        <p:nvSpPr>
          <p:cNvPr id="14" name="TextBox 13">
            <a:extLst>
              <a:ext uri="{FF2B5EF4-FFF2-40B4-BE49-F238E27FC236}">
                <a16:creationId xmlns:a16="http://schemas.microsoft.com/office/drawing/2014/main" id="{639B3520-C709-B316-CA94-133E5F752449}"/>
              </a:ext>
            </a:extLst>
          </p:cNvPr>
          <p:cNvSpPr txBox="1"/>
          <p:nvPr/>
        </p:nvSpPr>
        <p:spPr>
          <a:xfrm>
            <a:off x="712940" y="2464375"/>
            <a:ext cx="10515600" cy="3970318"/>
          </a:xfrm>
          <a:prstGeom prst="rect">
            <a:avLst/>
          </a:prstGeom>
          <a:noFill/>
        </p:spPr>
        <p:txBody>
          <a:bodyPr wrap="square">
            <a:spAutoFit/>
          </a:bodyPr>
          <a:lstStyle/>
          <a:p>
            <a:r>
              <a:rPr lang="en-GB" sz="1400" u="sng" dirty="0"/>
              <a:t>Response Times </a:t>
            </a:r>
          </a:p>
          <a:p>
            <a:r>
              <a:rPr lang="en-GB" sz="1400" dirty="0"/>
              <a:t>The average complaint response time in Q4 was 7.1 working days for Tenancy Services and 7.1 working days for Housing Solutions. </a:t>
            </a:r>
          </a:p>
          <a:p>
            <a:endParaRPr lang="en-GB" sz="1400" dirty="0"/>
          </a:p>
          <a:p>
            <a:r>
              <a:rPr lang="en-GB" sz="1400" dirty="0"/>
              <a:t>Neither Housing Solutions or Tenancy Management had any complaints breach the 10-day deadline that were responded to in Q2.</a:t>
            </a:r>
          </a:p>
          <a:p>
            <a:endParaRPr lang="en-GB" sz="1400" dirty="0"/>
          </a:p>
          <a:p>
            <a:r>
              <a:rPr lang="en-GB" sz="1400" u="sng" dirty="0"/>
              <a:t>Themes &amp; Trends</a:t>
            </a:r>
          </a:p>
          <a:p>
            <a:r>
              <a:rPr lang="en-GB" sz="1400" dirty="0"/>
              <a:t>Tenancy Services saw complaints raised regarding the following:</a:t>
            </a:r>
          </a:p>
          <a:p>
            <a:pPr marL="285750" indent="-285750">
              <a:buFontTx/>
              <a:buChar char="-"/>
            </a:pPr>
            <a:r>
              <a:rPr lang="en-GB" sz="1400" dirty="0"/>
              <a:t>Neighbour Disputes</a:t>
            </a:r>
          </a:p>
          <a:p>
            <a:pPr marL="285750" indent="-285750">
              <a:buFontTx/>
              <a:buChar char="-"/>
            </a:pPr>
            <a:r>
              <a:rPr lang="en-GB" sz="1400" dirty="0"/>
              <a:t>Anti-Social Behaviour</a:t>
            </a:r>
          </a:p>
          <a:p>
            <a:pPr marL="285750" indent="-285750">
              <a:buFontTx/>
              <a:buChar char="-"/>
            </a:pPr>
            <a:r>
              <a:rPr lang="en-GB" sz="1400" dirty="0"/>
              <a:t>Parking</a:t>
            </a:r>
          </a:p>
          <a:p>
            <a:pPr marL="285750" indent="-285750">
              <a:buFontTx/>
              <a:buChar char="-"/>
            </a:pPr>
            <a:endParaRPr lang="en-GB" sz="1400" dirty="0"/>
          </a:p>
          <a:p>
            <a:r>
              <a:rPr lang="en-GB" sz="1400" dirty="0"/>
              <a:t>1 of the 14 complaints were upheld.</a:t>
            </a:r>
          </a:p>
          <a:p>
            <a:pPr marL="285750" indent="-285750">
              <a:buFontTx/>
              <a:buChar char="-"/>
            </a:pPr>
            <a:endParaRPr lang="en-GB" sz="1400" dirty="0"/>
          </a:p>
          <a:p>
            <a:r>
              <a:rPr lang="en-GB" sz="1400" dirty="0"/>
              <a:t>Housing Solutions saw complaints regarding:</a:t>
            </a:r>
          </a:p>
          <a:p>
            <a:pPr marL="285750" indent="-285750">
              <a:buFontTx/>
              <a:buChar char="-"/>
            </a:pPr>
            <a:r>
              <a:rPr lang="en-GB" sz="1400" dirty="0"/>
              <a:t>Social Housing Applications</a:t>
            </a:r>
          </a:p>
          <a:p>
            <a:pPr marL="285750" indent="-285750">
              <a:buFontTx/>
              <a:buChar char="-"/>
            </a:pPr>
            <a:r>
              <a:rPr lang="en-GB" sz="1400" dirty="0"/>
              <a:t>Appeals to Gateway to Homechoice Banding</a:t>
            </a:r>
          </a:p>
          <a:p>
            <a:pPr marL="285750" indent="-285750">
              <a:buFontTx/>
              <a:buChar char="-"/>
            </a:pPr>
            <a:endParaRPr lang="en-GB" sz="1400" dirty="0"/>
          </a:p>
          <a:p>
            <a:r>
              <a:rPr lang="en-GB" sz="1400" dirty="0"/>
              <a:t>Only 1 of the 11 complaints received was partially upheld. </a:t>
            </a:r>
          </a:p>
        </p:txBody>
      </p:sp>
      <p:graphicFrame>
        <p:nvGraphicFramePr>
          <p:cNvPr id="6" name="Table 5">
            <a:extLst>
              <a:ext uri="{FF2B5EF4-FFF2-40B4-BE49-F238E27FC236}">
                <a16:creationId xmlns:a16="http://schemas.microsoft.com/office/drawing/2014/main" id="{53614F1F-E39A-F346-6295-4CAE4BB7C4B8}"/>
              </a:ext>
            </a:extLst>
          </p:cNvPr>
          <p:cNvGraphicFramePr>
            <a:graphicFrameLocks noGrp="1"/>
          </p:cNvGraphicFramePr>
          <p:nvPr>
            <p:extLst>
              <p:ext uri="{D42A27DB-BD31-4B8C-83A1-F6EECF244321}">
                <p14:modId xmlns:p14="http://schemas.microsoft.com/office/powerpoint/2010/main" val="1196455855"/>
              </p:ext>
            </p:extLst>
          </p:nvPr>
        </p:nvGraphicFramePr>
        <p:xfrm>
          <a:off x="838200" y="922344"/>
          <a:ext cx="6705600" cy="1380556"/>
        </p:xfrm>
        <a:graphic>
          <a:graphicData uri="http://schemas.openxmlformats.org/drawingml/2006/table">
            <a:tbl>
              <a:tblPr/>
              <a:tblGrid>
                <a:gridCol w="1732655">
                  <a:extLst>
                    <a:ext uri="{9D8B030D-6E8A-4147-A177-3AD203B41FA5}">
                      <a16:colId xmlns:a16="http://schemas.microsoft.com/office/drawing/2014/main" val="314107347"/>
                    </a:ext>
                  </a:extLst>
                </a:gridCol>
                <a:gridCol w="2655238">
                  <a:extLst>
                    <a:ext uri="{9D8B030D-6E8A-4147-A177-3AD203B41FA5}">
                      <a16:colId xmlns:a16="http://schemas.microsoft.com/office/drawing/2014/main" val="3127298746"/>
                    </a:ext>
                  </a:extLst>
                </a:gridCol>
                <a:gridCol w="2317707">
                  <a:extLst>
                    <a:ext uri="{9D8B030D-6E8A-4147-A177-3AD203B41FA5}">
                      <a16:colId xmlns:a16="http://schemas.microsoft.com/office/drawing/2014/main" val="1507583295"/>
                    </a:ext>
                  </a:extLst>
                </a:gridCol>
              </a:tblGrid>
              <a:tr h="345139">
                <a:tc>
                  <a:txBody>
                    <a:bodyPr/>
                    <a:lstStyle/>
                    <a:p>
                      <a:pPr algn="l" fontAlgn="ctr"/>
                      <a:r>
                        <a:rPr lang="en-GB" sz="1800" b="1" i="0" u="none" strike="noStrike">
                          <a:solidFill>
                            <a:srgbClr val="FFFFFF"/>
                          </a:solidFill>
                          <a:effectLst/>
                          <a:latin typeface="Calibri" panose="020F0502020204030204" pitchFamily="34" charset="0"/>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Tenancy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Housing Solutions</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715308777"/>
                  </a:ext>
                </a:extLst>
              </a:tr>
              <a:tr h="345139">
                <a:tc>
                  <a:txBody>
                    <a:bodyPr/>
                    <a:lstStyle/>
                    <a:p>
                      <a:pPr algn="l" fontAlgn="ctr"/>
                      <a:r>
                        <a:rPr lang="en-GB" sz="1800" b="0" i="0" u="none" strike="noStrike">
                          <a:solidFill>
                            <a:srgbClr val="000000"/>
                          </a:solidFill>
                          <a:effectLst/>
                          <a:latin typeface="Calibri" panose="020F0502020204030204" pitchFamily="34" charset="0"/>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000000"/>
                          </a:solidFill>
                          <a:effectLst/>
                          <a:latin typeface="Calibri" panose="020F0502020204030204" pitchFamily="34" charset="0"/>
                        </a:rPr>
                        <a:t>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000000"/>
                          </a:solidFill>
                          <a:effectLst/>
                          <a:latin typeface="Calibri" panose="020F0502020204030204" pitchFamily="34" charset="0"/>
                        </a:rPr>
                        <a:t>10</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492785450"/>
                  </a:ext>
                </a:extLst>
              </a:tr>
              <a:tr h="345139">
                <a:tc>
                  <a:txBody>
                    <a:bodyPr/>
                    <a:lstStyle/>
                    <a:p>
                      <a:pPr algn="l" fontAlgn="ctr"/>
                      <a:r>
                        <a:rPr lang="en-GB" sz="1800" b="0" i="0" u="none" strike="noStrike">
                          <a:solidFill>
                            <a:srgbClr val="000000"/>
                          </a:solidFill>
                          <a:effectLst/>
                          <a:latin typeface="Calibri" panose="020F0502020204030204" pitchFamily="34" charset="0"/>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dirty="0">
                          <a:solidFill>
                            <a:srgbClr val="000000"/>
                          </a:solidFill>
                          <a:effectLst/>
                          <a:latin typeface="Calibri" panose="020F0502020204030204" pitchFamily="34" charset="0"/>
                        </a:rPr>
                        <a:t>14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dirty="0">
                          <a:solidFill>
                            <a:srgbClr val="000000"/>
                          </a:solidFill>
                          <a:effectLst/>
                          <a:latin typeface="Calibri" panose="020F0502020204030204" pitchFamily="34" charset="0"/>
                        </a:rPr>
                        <a:t>11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31798718"/>
                  </a:ext>
                </a:extLst>
              </a:tr>
              <a:tr h="345139">
                <a:tc>
                  <a:txBody>
                    <a:bodyPr/>
                    <a:lstStyle/>
                    <a:p>
                      <a:pPr algn="l" fontAlgn="ctr"/>
                      <a:r>
                        <a:rPr lang="en-GB" sz="1800" b="0" i="0" u="none" strike="noStrike">
                          <a:solidFill>
                            <a:srgbClr val="000000"/>
                          </a:solidFill>
                          <a:effectLst/>
                          <a:latin typeface="Calibri" panose="020F0502020204030204" pitchFamily="34" charset="0"/>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C00000"/>
                          </a:solidFill>
                          <a:effectLst/>
                          <a:latin typeface="Calibri" panose="020F0502020204030204" pitchFamily="34" charset="0"/>
                        </a:rPr>
                        <a:t>100%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C00000"/>
                          </a:solidFill>
                          <a:effectLst/>
                          <a:latin typeface="Calibri" panose="020F0502020204030204" pitchFamily="34" charset="0"/>
                        </a:rPr>
                        <a:t>10%</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631422375"/>
                  </a:ext>
                </a:extLst>
              </a:tr>
            </a:tbl>
          </a:graphicData>
        </a:graphic>
      </p:graphicFrame>
    </p:spTree>
    <p:extLst>
      <p:ext uri="{BB962C8B-B14F-4D97-AF65-F5344CB8AC3E}">
        <p14:creationId xmlns:p14="http://schemas.microsoft.com/office/powerpoint/2010/main" val="154420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305-76DB-6587-B26B-FCADF4F40377}"/>
              </a:ext>
            </a:extLst>
          </p:cNvPr>
          <p:cNvSpPr>
            <a:spLocks noGrp="1"/>
          </p:cNvSpPr>
          <p:nvPr>
            <p:ph type="title"/>
          </p:nvPr>
        </p:nvSpPr>
        <p:spPr/>
        <p:txBody>
          <a:bodyPr/>
          <a:lstStyle/>
          <a:p>
            <a:r>
              <a:rPr lang="en-GB"/>
              <a:t>Stage Two Complaints &amp; Housing Ombudsman Cases</a:t>
            </a:r>
          </a:p>
        </p:txBody>
      </p:sp>
      <p:sp>
        <p:nvSpPr>
          <p:cNvPr id="3" name="Content Placeholder 2">
            <a:extLst>
              <a:ext uri="{FF2B5EF4-FFF2-40B4-BE49-F238E27FC236}">
                <a16:creationId xmlns:a16="http://schemas.microsoft.com/office/drawing/2014/main" id="{8C79CE46-3DB7-1498-DB60-11904C3D1F97}"/>
              </a:ext>
            </a:extLst>
          </p:cNvPr>
          <p:cNvSpPr>
            <a:spLocks noGrp="1"/>
          </p:cNvSpPr>
          <p:nvPr>
            <p:ph idx="1"/>
          </p:nvPr>
        </p:nvSpPr>
        <p:spPr>
          <a:xfrm>
            <a:off x="838200" y="1825625"/>
            <a:ext cx="10515600" cy="4652375"/>
          </a:xfrm>
        </p:spPr>
        <p:txBody>
          <a:bodyPr>
            <a:noAutofit/>
          </a:bodyPr>
          <a:lstStyle/>
          <a:p>
            <a:pPr marL="0" indent="0">
              <a:buNone/>
            </a:pPr>
            <a:r>
              <a:rPr lang="en-GB" sz="1600" b="1" u="sng" dirty="0"/>
              <a:t>Stage Two</a:t>
            </a:r>
          </a:p>
          <a:p>
            <a:pPr marL="0" indent="0">
              <a:buNone/>
            </a:pPr>
            <a:r>
              <a:rPr lang="en-GB" sz="1400" dirty="0"/>
              <a:t>Between 1</a:t>
            </a:r>
            <a:r>
              <a:rPr lang="en-GB" sz="1400" baseline="30000" dirty="0"/>
              <a:t>st</a:t>
            </a:r>
            <a:r>
              <a:rPr lang="en-GB" sz="1400" dirty="0"/>
              <a:t> July and the 30</a:t>
            </a:r>
            <a:r>
              <a:rPr lang="en-GB" sz="1400" baseline="30000" dirty="0"/>
              <a:t>th</a:t>
            </a:r>
            <a:r>
              <a:rPr lang="en-GB" sz="1400" dirty="0"/>
              <a:t> September 2023 the Councils’ received 14 stage two complaints regarding Housing Repairs, Asset Management and Asset Compliance. This is up 7 from 13 in Q2 last year. </a:t>
            </a:r>
          </a:p>
          <a:p>
            <a:pPr marL="0" indent="0">
              <a:buNone/>
            </a:pPr>
            <a:r>
              <a:rPr lang="en-GB" sz="1400" dirty="0"/>
              <a:t>Themes for this quarter include:</a:t>
            </a:r>
          </a:p>
          <a:p>
            <a:pPr>
              <a:buFontTx/>
              <a:buChar char="-"/>
            </a:pPr>
            <a:r>
              <a:rPr lang="en-GB" sz="1400" dirty="0"/>
              <a:t>Tenants following up repairs reported and why they had not been scheduled</a:t>
            </a:r>
          </a:p>
          <a:p>
            <a:pPr>
              <a:buFontTx/>
              <a:buChar char="-"/>
            </a:pPr>
            <a:r>
              <a:rPr lang="en-GB" sz="1400" dirty="0"/>
              <a:t>Escalation of complaints where no repairs had been undertaken that were detailed in stage one responses</a:t>
            </a:r>
          </a:p>
          <a:p>
            <a:pPr>
              <a:buFontTx/>
              <a:buChar char="-"/>
            </a:pPr>
            <a:r>
              <a:rPr lang="en-GB" sz="1400" dirty="0"/>
              <a:t>Lack of communication regarding repairs</a:t>
            </a:r>
          </a:p>
          <a:p>
            <a:pPr marL="0" indent="0">
              <a:buNone/>
            </a:pPr>
            <a:endParaRPr lang="en-GB" sz="1400" dirty="0"/>
          </a:p>
          <a:p>
            <a:pPr marL="0" indent="0">
              <a:buNone/>
            </a:pPr>
            <a:r>
              <a:rPr lang="en-GB" sz="1400" dirty="0"/>
              <a:t>Housing Solutions received 2 stage two complaints and Tenancy Services received 3. Between the 5 complaints received, one was upheld.</a:t>
            </a:r>
          </a:p>
          <a:p>
            <a:pPr marL="0" indent="0">
              <a:buNone/>
            </a:pPr>
            <a:r>
              <a:rPr lang="en-GB" sz="1600" b="1" u="sng" dirty="0"/>
              <a:t>Ombudsman Cases</a:t>
            </a:r>
          </a:p>
          <a:p>
            <a:pPr marL="0" indent="0">
              <a:buNone/>
            </a:pPr>
            <a:r>
              <a:rPr lang="en-GB" sz="1400" dirty="0"/>
              <a:t>The Councils have not had any Housing Ombudsman determinations or requests for evidence in this quarter. </a:t>
            </a:r>
          </a:p>
          <a:p>
            <a:pPr marL="0" indent="0">
              <a:buNone/>
            </a:pPr>
            <a:r>
              <a:rPr lang="en-GB" sz="1400" dirty="0"/>
              <a:t>The Councils are still waiting on the outcome of three investigations by the Housing Ombudsman. </a:t>
            </a:r>
          </a:p>
        </p:txBody>
      </p:sp>
    </p:spTree>
    <p:extLst>
      <p:ext uri="{BB962C8B-B14F-4D97-AF65-F5344CB8AC3E}">
        <p14:creationId xmlns:p14="http://schemas.microsoft.com/office/powerpoint/2010/main" val="123661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11D57-54B2-4EDD-DF6D-F6C5CDBB9E03}"/>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Housing Ombudsman News</a:t>
            </a:r>
          </a:p>
        </p:txBody>
      </p:sp>
      <p:sp>
        <p:nvSpPr>
          <p:cNvPr id="3" name="Content Placeholder 2">
            <a:extLst>
              <a:ext uri="{FF2B5EF4-FFF2-40B4-BE49-F238E27FC236}">
                <a16:creationId xmlns:a16="http://schemas.microsoft.com/office/drawing/2014/main" id="{8D99F674-ED11-F811-498B-3C08FEFD3B51}"/>
              </a:ext>
            </a:extLst>
          </p:cNvPr>
          <p:cNvSpPr>
            <a:spLocks noGrp="1"/>
          </p:cNvSpPr>
          <p:nvPr>
            <p:ph idx="1"/>
          </p:nvPr>
        </p:nvSpPr>
        <p:spPr>
          <a:xfrm>
            <a:off x="4810259" y="649480"/>
            <a:ext cx="6555347" cy="5546047"/>
          </a:xfrm>
        </p:spPr>
        <p:txBody>
          <a:bodyPr anchor="ctr">
            <a:normAutofit/>
          </a:bodyPr>
          <a:lstStyle/>
          <a:p>
            <a:r>
              <a:rPr lang="en-GB" sz="1900"/>
              <a:t>Islington Council ordered to pay £66k to residents</a:t>
            </a:r>
          </a:p>
          <a:p>
            <a:r>
              <a:rPr lang="en-GB" sz="1900"/>
              <a:t>Poor record keeping and ‘consistent failure to communicate’</a:t>
            </a:r>
          </a:p>
          <a:p>
            <a:r>
              <a:rPr lang="en-GB" sz="1900" b="0" i="0">
                <a:effectLst/>
                <a:latin typeface="SoleSerifTextRegular"/>
              </a:rPr>
              <a:t>Islington Council was found to have a “disjointed” approach to complaints and “lack of clear ownership” that was leading to problems “drifting and persisting”.</a:t>
            </a:r>
          </a:p>
          <a:p>
            <a:r>
              <a:rPr lang="en-GB" sz="1900" b="0" i="0">
                <a:effectLst/>
                <a:latin typeface="SoleSerifTextRegular"/>
              </a:rPr>
              <a:t>Among the cases was a disabled resident unable to use their ground-floor wet room for months due to a lack of repairs. Another resident’s complaint was found to be stuck in the landlord’s system for three years.</a:t>
            </a:r>
            <a:endParaRPr lang="en-GB" sz="1900">
              <a:latin typeface="SoleSerifTextRegular"/>
            </a:endParaRPr>
          </a:p>
          <a:p>
            <a:r>
              <a:rPr lang="en-GB" sz="1900" b="0" i="0">
                <a:effectLst/>
                <a:latin typeface="SoleSerifTextRegular"/>
              </a:rPr>
              <a:t>The watchdog found teams that “appear to work in silos, rather than effectively with each other”, while “tension between objectives has caused inertia, with no overall ‘owner’ to make decisions”.</a:t>
            </a:r>
          </a:p>
          <a:p>
            <a:r>
              <a:rPr lang="en-GB" sz="1900" b="0" i="0">
                <a:effectLst/>
                <a:latin typeface="SoleSerifTextRegular"/>
              </a:rPr>
              <a:t>Residents may be “pushed between teams and misdirected, with no one taking ownership or managing progress toward a resolution”.</a:t>
            </a:r>
          </a:p>
          <a:p>
            <a:r>
              <a:rPr lang="en-GB" sz="1900" b="0" i="0">
                <a:effectLst/>
                <a:latin typeface="SoleSerifTextRegular"/>
              </a:rPr>
              <a:t>“poor record-keeping across the board is hampering an efficient and effective response”,</a:t>
            </a:r>
            <a:endParaRPr lang="en-GB" sz="1900"/>
          </a:p>
        </p:txBody>
      </p:sp>
    </p:spTree>
    <p:extLst>
      <p:ext uri="{BB962C8B-B14F-4D97-AF65-F5344CB8AC3E}">
        <p14:creationId xmlns:p14="http://schemas.microsoft.com/office/powerpoint/2010/main" val="203324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E457D8-EEB9-E05F-B2D4-3C0D577D34C2}"/>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Islington Continued…</a:t>
            </a:r>
          </a:p>
        </p:txBody>
      </p:sp>
      <p:graphicFrame>
        <p:nvGraphicFramePr>
          <p:cNvPr id="5" name="Content Placeholder 2">
            <a:extLst>
              <a:ext uri="{FF2B5EF4-FFF2-40B4-BE49-F238E27FC236}">
                <a16:creationId xmlns:a16="http://schemas.microsoft.com/office/drawing/2014/main" id="{202AD4FB-8E8F-A71A-BE38-F452DCD318C3}"/>
              </a:ext>
            </a:extLst>
          </p:cNvPr>
          <p:cNvGraphicFramePr>
            <a:graphicFrameLocks noGrp="1"/>
          </p:cNvGraphicFramePr>
          <p:nvPr>
            <p:ph idx="1"/>
            <p:extLst>
              <p:ext uri="{D42A27DB-BD31-4B8C-83A1-F6EECF244321}">
                <p14:modId xmlns:p14="http://schemas.microsoft.com/office/powerpoint/2010/main" val="393233359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78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D9A9B08C-D7F9-9299-8211-EEB26CC610D4}"/>
              </a:ext>
            </a:extLst>
          </p:cNvPr>
          <p:cNvPicPr>
            <a:picLocks noGrp="1" noChangeAspect="1"/>
          </p:cNvPicPr>
          <p:nvPr>
            <p:ph idx="1"/>
          </p:nvPr>
        </p:nvPicPr>
        <p:blipFill>
          <a:blip r:embed="rId2"/>
          <a:stretch>
            <a:fillRect/>
          </a:stretch>
        </p:blipFill>
        <p:spPr>
          <a:xfrm>
            <a:off x="4065588" y="960438"/>
            <a:ext cx="7134225" cy="3176588"/>
          </a:xfrm>
          <a:prstGeom prst="rect">
            <a:avLst/>
          </a:prstGeom>
        </p:spPr>
      </p:pic>
      <p:pic>
        <p:nvPicPr>
          <p:cNvPr id="9" name="Picture 8">
            <a:extLst>
              <a:ext uri="{FF2B5EF4-FFF2-40B4-BE49-F238E27FC236}">
                <a16:creationId xmlns:a16="http://schemas.microsoft.com/office/drawing/2014/main" id="{3EA644D4-07F6-C350-BEC8-5F44355B4D7C}"/>
              </a:ext>
            </a:extLst>
          </p:cNvPr>
          <p:cNvPicPr>
            <a:picLocks noChangeAspect="1"/>
          </p:cNvPicPr>
          <p:nvPr/>
        </p:nvPicPr>
        <p:blipFill>
          <a:blip r:embed="rId3"/>
          <a:stretch>
            <a:fillRect/>
          </a:stretch>
        </p:blipFill>
        <p:spPr>
          <a:xfrm>
            <a:off x="4065587" y="5281401"/>
            <a:ext cx="7134225" cy="488950"/>
          </a:xfrm>
          <a:prstGeom prst="rect">
            <a:avLst/>
          </a:prstGeom>
        </p:spPr>
      </p:pic>
      <p:pic>
        <p:nvPicPr>
          <p:cNvPr id="7" name="Picture 6">
            <a:extLst>
              <a:ext uri="{FF2B5EF4-FFF2-40B4-BE49-F238E27FC236}">
                <a16:creationId xmlns:a16="http://schemas.microsoft.com/office/drawing/2014/main" id="{830C4EDB-BF47-E38A-331E-70C79186254D}"/>
              </a:ext>
            </a:extLst>
          </p:cNvPr>
          <p:cNvPicPr>
            <a:picLocks noChangeAspect="1"/>
          </p:cNvPicPr>
          <p:nvPr/>
        </p:nvPicPr>
        <p:blipFill>
          <a:blip r:embed="rId4"/>
          <a:stretch>
            <a:fillRect/>
          </a:stretch>
        </p:blipFill>
        <p:spPr>
          <a:xfrm>
            <a:off x="4065587" y="4136813"/>
            <a:ext cx="7134225" cy="1144588"/>
          </a:xfrm>
          <a:prstGeom prst="rect">
            <a:avLst/>
          </a:prstGeom>
        </p:spPr>
      </p:pic>
      <p:sp>
        <p:nvSpPr>
          <p:cNvPr id="2" name="Title 1">
            <a:extLst>
              <a:ext uri="{FF2B5EF4-FFF2-40B4-BE49-F238E27FC236}">
                <a16:creationId xmlns:a16="http://schemas.microsoft.com/office/drawing/2014/main" id="{AF06E6BC-0459-FC45-14A4-26FBC5345C1D}"/>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TSM Q1 &amp; 2 Results for Complaints</a:t>
            </a:r>
          </a:p>
        </p:txBody>
      </p:sp>
      <p:sp>
        <p:nvSpPr>
          <p:cNvPr id="3" name="Rectangle 2">
            <a:extLst>
              <a:ext uri="{FF2B5EF4-FFF2-40B4-BE49-F238E27FC236}">
                <a16:creationId xmlns:a16="http://schemas.microsoft.com/office/drawing/2014/main" id="{023341A6-60C9-426E-A2EB-3A388B0FB408}"/>
              </a:ext>
            </a:extLst>
          </p:cNvPr>
          <p:cNvSpPr/>
          <p:nvPr/>
        </p:nvSpPr>
        <p:spPr>
          <a:xfrm>
            <a:off x="9402679" y="3525253"/>
            <a:ext cx="613610" cy="24664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6C690473-4951-AE79-E9E5-E31DCC457CC1}"/>
              </a:ext>
            </a:extLst>
          </p:cNvPr>
          <p:cNvSpPr txBox="1"/>
          <p:nvPr/>
        </p:nvSpPr>
        <p:spPr>
          <a:xfrm>
            <a:off x="9492916" y="3524752"/>
            <a:ext cx="673768" cy="230832"/>
          </a:xfrm>
          <a:prstGeom prst="rect">
            <a:avLst/>
          </a:prstGeom>
          <a:noFill/>
        </p:spPr>
        <p:txBody>
          <a:bodyPr wrap="square" rtlCol="0">
            <a:spAutoFit/>
          </a:bodyPr>
          <a:lstStyle/>
          <a:p>
            <a:r>
              <a:rPr lang="en-GB" sz="900" b="1" dirty="0"/>
              <a:t>23.52%</a:t>
            </a:r>
          </a:p>
        </p:txBody>
      </p:sp>
    </p:spTree>
    <p:extLst>
      <p:ext uri="{BB962C8B-B14F-4D97-AF65-F5344CB8AC3E}">
        <p14:creationId xmlns:p14="http://schemas.microsoft.com/office/powerpoint/2010/main" val="1965503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F3428C1D-0CFB-EF03-68B7-8A179281FBA2}"/>
              </a:ext>
            </a:extLst>
          </p:cNvPr>
          <p:cNvPicPr>
            <a:picLocks noGrp="1" noChangeAspect="1"/>
          </p:cNvPicPr>
          <p:nvPr>
            <p:ph idx="1"/>
          </p:nvPr>
        </p:nvPicPr>
        <p:blipFill>
          <a:blip r:embed="rId3"/>
          <a:stretch>
            <a:fillRect/>
          </a:stretch>
        </p:blipFill>
        <p:spPr>
          <a:xfrm>
            <a:off x="4141788" y="960438"/>
            <a:ext cx="6981825" cy="3214688"/>
          </a:xfrm>
          <a:prstGeom prst="rect">
            <a:avLst/>
          </a:prstGeom>
        </p:spPr>
      </p:pic>
      <p:pic>
        <p:nvPicPr>
          <p:cNvPr id="13" name="Picture 12">
            <a:extLst>
              <a:ext uri="{FF2B5EF4-FFF2-40B4-BE49-F238E27FC236}">
                <a16:creationId xmlns:a16="http://schemas.microsoft.com/office/drawing/2014/main" id="{800BED0A-E251-B7B6-808E-71963DE53746}"/>
              </a:ext>
            </a:extLst>
          </p:cNvPr>
          <p:cNvPicPr>
            <a:picLocks noChangeAspect="1"/>
          </p:cNvPicPr>
          <p:nvPr/>
        </p:nvPicPr>
        <p:blipFill>
          <a:blip r:embed="rId4"/>
          <a:stretch>
            <a:fillRect/>
          </a:stretch>
        </p:blipFill>
        <p:spPr>
          <a:xfrm>
            <a:off x="4141787" y="5357390"/>
            <a:ext cx="6981825" cy="396875"/>
          </a:xfrm>
          <a:prstGeom prst="rect">
            <a:avLst/>
          </a:prstGeom>
        </p:spPr>
      </p:pic>
      <p:pic>
        <p:nvPicPr>
          <p:cNvPr id="11" name="Picture 10">
            <a:extLst>
              <a:ext uri="{FF2B5EF4-FFF2-40B4-BE49-F238E27FC236}">
                <a16:creationId xmlns:a16="http://schemas.microsoft.com/office/drawing/2014/main" id="{B36CEF60-CB66-7F30-7E65-9D7DD72827A0}"/>
              </a:ext>
            </a:extLst>
          </p:cNvPr>
          <p:cNvPicPr>
            <a:picLocks noChangeAspect="1"/>
          </p:cNvPicPr>
          <p:nvPr/>
        </p:nvPicPr>
        <p:blipFill>
          <a:blip r:embed="rId5"/>
          <a:stretch>
            <a:fillRect/>
          </a:stretch>
        </p:blipFill>
        <p:spPr>
          <a:xfrm>
            <a:off x="4141787" y="4158827"/>
            <a:ext cx="6981825" cy="1198563"/>
          </a:xfrm>
          <a:prstGeom prst="rect">
            <a:avLst/>
          </a:prstGeom>
        </p:spPr>
      </p:pic>
      <p:sp>
        <p:nvSpPr>
          <p:cNvPr id="2" name="Title 1">
            <a:extLst>
              <a:ext uri="{FF2B5EF4-FFF2-40B4-BE49-F238E27FC236}">
                <a16:creationId xmlns:a16="http://schemas.microsoft.com/office/drawing/2014/main" id="{AF06E6BC-0459-FC45-14A4-26FBC5345C1D}"/>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TSM Q1 &amp; 2 Results for Complaints</a:t>
            </a:r>
          </a:p>
        </p:txBody>
      </p:sp>
      <p:sp>
        <p:nvSpPr>
          <p:cNvPr id="3" name="TextBox 2">
            <a:extLst>
              <a:ext uri="{FF2B5EF4-FFF2-40B4-BE49-F238E27FC236}">
                <a16:creationId xmlns:a16="http://schemas.microsoft.com/office/drawing/2014/main" id="{B343DA3E-C51D-24B3-0BF5-4304A7B8A0F8}"/>
              </a:ext>
            </a:extLst>
          </p:cNvPr>
          <p:cNvSpPr txBox="1"/>
          <p:nvPr/>
        </p:nvSpPr>
        <p:spPr>
          <a:xfrm>
            <a:off x="9198142" y="3531120"/>
            <a:ext cx="571500" cy="230832"/>
          </a:xfrm>
          <a:prstGeom prst="rect">
            <a:avLst/>
          </a:prstGeom>
          <a:solidFill>
            <a:schemeClr val="bg1"/>
          </a:solidFill>
        </p:spPr>
        <p:txBody>
          <a:bodyPr wrap="square" rtlCol="0">
            <a:spAutoFit/>
          </a:bodyPr>
          <a:lstStyle/>
          <a:p>
            <a:r>
              <a:rPr lang="en-GB" sz="900" b="1" dirty="0"/>
              <a:t>30.76%</a:t>
            </a:r>
          </a:p>
        </p:txBody>
      </p:sp>
    </p:spTree>
    <p:extLst>
      <p:ext uri="{BB962C8B-B14F-4D97-AF65-F5344CB8AC3E}">
        <p14:creationId xmlns:p14="http://schemas.microsoft.com/office/powerpoint/2010/main" val="1917392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ecf36257-2e34-4d7c-a4a4-3c1d3b3aae75" xsi:nil="true"/>
    <lcf76f155ced4ddcb4097134ff3c332f xmlns="ecf36257-2e34-4d7c-a4a4-3c1d3b3aae75">
      <Terms xmlns="http://schemas.microsoft.com/office/infopath/2007/PartnerControls"/>
    </lcf76f155ced4ddcb4097134ff3c332f>
    <TaxCatchAll xmlns="75304046-ffad-4f70-9f4b-bbc776f1b690" xsi:nil="true"/>
    <SharedWithUsers xmlns="8fda6ffb-7a84-49cd-abd7-ef1e119bdf78">
      <UserInfo>
        <DisplayName>James Hart</DisplayName>
        <AccountId>39</AccountId>
        <AccountType/>
      </UserInfo>
      <UserInfo>
        <DisplayName>David White</DisplayName>
        <AccountId>10</AccountId>
        <AccountType/>
      </UserInfo>
      <UserInfo>
        <DisplayName>Kerry Lecomber</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B55DEFE0E25E4D9DBEBAD088AE547A" ma:contentTypeVersion="15" ma:contentTypeDescription="Create a new document." ma:contentTypeScope="" ma:versionID="00794c791b416138133ecd69c627943e">
  <xsd:schema xmlns:xsd="http://www.w3.org/2001/XMLSchema" xmlns:xs="http://www.w3.org/2001/XMLSchema" xmlns:p="http://schemas.microsoft.com/office/2006/metadata/properties" xmlns:ns2="ecf36257-2e34-4d7c-a4a4-3c1d3b3aae75" xmlns:ns3="75304046-ffad-4f70-9f4b-bbc776f1b690" xmlns:ns4="8fda6ffb-7a84-49cd-abd7-ef1e119bdf78" targetNamespace="http://schemas.microsoft.com/office/2006/metadata/properties" ma:root="true" ma:fieldsID="407d926f0d5a1827c2ed483f0ec5fe90" ns2:_="" ns3:_="" ns4:_="">
    <xsd:import namespace="ecf36257-2e34-4d7c-a4a4-3c1d3b3aae75"/>
    <xsd:import namespace="75304046-ffad-4f70-9f4b-bbc776f1b690"/>
    <xsd:import namespace="8fda6ffb-7a84-49cd-abd7-ef1e119bd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4:SharedWithUsers" minOccurs="0"/>
                <xsd:element ref="ns4:SharedWithDetails"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36257-2e34-4d7c-a4a4-3c1d3b3aa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a2148e0-05ee-464d-bfb8-0df88ee6712d}" ma:internalName="TaxCatchAll" ma:showField="CatchAllData" ma:web="8fda6ffb-7a84-49cd-abd7-ef1e119bd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da6ffb-7a84-49cd-abd7-ef1e119bdf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031F1-830A-468E-965D-5226A3976D57}">
  <ds:schemaRefs>
    <ds:schemaRef ds:uri="http://schemas.microsoft.com/sharepoint/v3/contenttype/forms"/>
  </ds:schemaRefs>
</ds:datastoreItem>
</file>

<file path=customXml/itemProps2.xml><?xml version="1.0" encoding="utf-8"?>
<ds:datastoreItem xmlns:ds="http://schemas.openxmlformats.org/officeDocument/2006/customXml" ds:itemID="{84267086-3375-4AB8-9478-EAD62D664AEC}">
  <ds:schemaRefs>
    <ds:schemaRef ds:uri="http://schemas.microsoft.com/office/2006/metadata/properties"/>
    <ds:schemaRef ds:uri="http://purl.org/dc/terms/"/>
    <ds:schemaRef ds:uri="http://schemas.microsoft.com/office/infopath/2007/PartnerControls"/>
    <ds:schemaRef ds:uri="http://www.w3.org/XML/1998/namespace"/>
    <ds:schemaRef ds:uri="8fda6ffb-7a84-49cd-abd7-ef1e119bdf78"/>
    <ds:schemaRef ds:uri="http://schemas.microsoft.com/office/2006/documentManagement/types"/>
    <ds:schemaRef ds:uri="http://schemas.openxmlformats.org/package/2006/metadata/core-properties"/>
    <ds:schemaRef ds:uri="75304046-ffad-4f70-9f4b-bbc776f1b690"/>
    <ds:schemaRef ds:uri="ecf36257-2e34-4d7c-a4a4-3c1d3b3aae75"/>
    <ds:schemaRef ds:uri="http://purl.org/dc/dcmitype/"/>
    <ds:schemaRef ds:uri="http://purl.org/dc/elements/1.1/"/>
  </ds:schemaRefs>
</ds:datastoreItem>
</file>

<file path=customXml/itemProps3.xml><?xml version="1.0" encoding="utf-8"?>
<ds:datastoreItem xmlns:ds="http://schemas.openxmlformats.org/officeDocument/2006/customXml" ds:itemID="{73B12FB8-FACC-4DDE-898E-E8E1EBF8B661}">
  <ds:schemaRefs>
    <ds:schemaRef ds:uri="75304046-ffad-4f70-9f4b-bbc776f1b690"/>
    <ds:schemaRef ds:uri="8fda6ffb-7a84-49cd-abd7-ef1e119bdf78"/>
    <ds:schemaRef ds:uri="ecf36257-2e34-4d7c-a4a4-3c1d3b3aae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79</TotalTime>
  <Words>829</Words>
  <Application>Microsoft Office PowerPoint</Application>
  <PresentationFormat>Widescreen</PresentationFormat>
  <Paragraphs>111</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SoleSerifTextRegular</vt:lpstr>
      <vt:lpstr>Office Theme</vt:lpstr>
      <vt:lpstr>Housing Complaints  Task Force</vt:lpstr>
      <vt:lpstr>Agenda</vt:lpstr>
      <vt:lpstr>Housing Repair Complaints Q2</vt:lpstr>
      <vt:lpstr>Tenancy Services &amp; Housing Solutions Complaints Q2</vt:lpstr>
      <vt:lpstr>Stage Two Complaints &amp; Housing Ombudsman Cases</vt:lpstr>
      <vt:lpstr>Housing Ombudsman News</vt:lpstr>
      <vt:lpstr>Islington Continued…</vt:lpstr>
      <vt:lpstr>TSM Q1 &amp; 2 Results for Complaints</vt:lpstr>
      <vt:lpstr>TSM Q1 &amp; 2 Results for Complaints</vt:lpstr>
      <vt:lpstr>Over to you for Preventative Actions Identified this Quarter</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Complaints Task Force</dc:title>
  <dc:creator>David White</dc:creator>
  <cp:lastModifiedBy>Victoria Freer</cp:lastModifiedBy>
  <cp:revision>8</cp:revision>
  <dcterms:created xsi:type="dcterms:W3CDTF">2023-01-04T13:58:08Z</dcterms:created>
  <dcterms:modified xsi:type="dcterms:W3CDTF">2023-12-05T08:54:00Z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0x010100EAB55DEFE0E25E4D9DBEBAD088AE547A</vt:lpwstr>
  </property>
  <property fmtid="{D5CDD505-2E9C-101B-9397-08002B2CF9AE}" pid="3" name="MediaServiceImageTags">
    <vt:lpwstr/>
  </property>
</Properties>
</file>